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3" r:id="rId1"/>
  </p:sldMasterIdLst>
  <p:notesMasterIdLst>
    <p:notesMasterId r:id="rId39"/>
  </p:notesMasterIdLst>
  <p:handoutMasterIdLst>
    <p:handoutMasterId r:id="rId40"/>
  </p:handoutMasterIdLst>
  <p:sldIdLst>
    <p:sldId id="257" r:id="rId2"/>
    <p:sldId id="337" r:id="rId3"/>
    <p:sldId id="319" r:id="rId4"/>
    <p:sldId id="259" r:id="rId5"/>
    <p:sldId id="326" r:id="rId6"/>
    <p:sldId id="322" r:id="rId7"/>
    <p:sldId id="330" r:id="rId8"/>
    <p:sldId id="266" r:id="rId9"/>
    <p:sldId id="283" r:id="rId10"/>
    <p:sldId id="335" r:id="rId11"/>
    <p:sldId id="327" r:id="rId12"/>
    <p:sldId id="269" r:id="rId13"/>
    <p:sldId id="301" r:id="rId14"/>
    <p:sldId id="306" r:id="rId15"/>
    <p:sldId id="302" r:id="rId16"/>
    <p:sldId id="309" r:id="rId17"/>
    <p:sldId id="336" r:id="rId18"/>
    <p:sldId id="331" r:id="rId19"/>
    <p:sldId id="282" r:id="rId20"/>
    <p:sldId id="294" r:id="rId21"/>
    <p:sldId id="311" r:id="rId22"/>
    <p:sldId id="312" r:id="rId23"/>
    <p:sldId id="325" r:id="rId24"/>
    <p:sldId id="328" r:id="rId25"/>
    <p:sldId id="293" r:id="rId26"/>
    <p:sldId id="314" r:id="rId27"/>
    <p:sldId id="332" r:id="rId28"/>
    <p:sldId id="333" r:id="rId29"/>
    <p:sldId id="288" r:id="rId30"/>
    <p:sldId id="317" r:id="rId31"/>
    <p:sldId id="318" r:id="rId32"/>
    <p:sldId id="292" r:id="rId33"/>
    <p:sldId id="315" r:id="rId34"/>
    <p:sldId id="329" r:id="rId35"/>
    <p:sldId id="264" r:id="rId36"/>
    <p:sldId id="334" r:id="rId37"/>
    <p:sldId id="265" r:id="rId3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696"/>
    <a:srgbClr val="F37B21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8"/>
    <p:restoredTop sz="94586" autoAdjust="0"/>
  </p:normalViewPr>
  <p:slideViewPr>
    <p:cSldViewPr>
      <p:cViewPr>
        <p:scale>
          <a:sx n="120" d="100"/>
          <a:sy n="120" d="100"/>
        </p:scale>
        <p:origin x="1968" y="8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5699A9B-0909-4A0D-975F-AD828767EDA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D30D170-6D3A-4E6A-B0A5-0CF9F03AE2B3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NNs</a:t>
            </a:r>
            <a:r>
              <a:rPr lang="en-US" baseline="0" dirty="0" smtClean="0"/>
              <a:t> are very successful at image classification.</a:t>
            </a:r>
            <a:endParaRPr dirty="0"/>
          </a:p>
        </p:txBody>
      </p:sp>
      <p:sp>
        <p:nvSpPr>
          <p:cNvPr id="555" name="TextShape 2"/>
          <p:cNvSpPr txBox="1"/>
          <p:nvPr/>
        </p:nvSpPr>
        <p:spPr>
          <a:xfrm>
            <a:off x="1440" y="8685360"/>
            <a:ext cx="2971440" cy="45828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fld id="{DEBEAF42-D2B2-43BD-B5B2-AC10DCD5E72B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pPr>
                <a:lnSpc>
                  <a:spcPct val="100000"/>
                </a:lnSpc>
              </a:pPr>
              <a:t>3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0D170-6D3A-4E6A-B0A5-0CF9F03AE2B3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0D170-6D3A-4E6A-B0A5-0CF9F03AE2B3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0D170-6D3A-4E6A-B0A5-0CF9F03AE2B3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0D170-6D3A-4E6A-B0A5-0CF9F03AE2B3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0D170-6D3A-4E6A-B0A5-0CF9F03AE2B3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0D170-6D3A-4E6A-B0A5-0CF9F03AE2B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660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0D170-6D3A-4E6A-B0A5-0CF9F03AE2B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269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0D170-6D3A-4E6A-B0A5-0CF9F03AE2B3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0D170-6D3A-4E6A-B0A5-0CF9F03AE2B3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0D170-6D3A-4E6A-B0A5-0CF9F03AE2B3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0D170-6D3A-4E6A-B0A5-0CF9F03AE2B3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0D170-6D3A-4E6A-B0A5-0CF9F03AE2B3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0D170-6D3A-4E6A-B0A5-0CF9F03AE2B3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0D170-6D3A-4E6A-B0A5-0CF9F03AE2B3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0D170-6D3A-4E6A-B0A5-0CF9F03AE2B3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0D170-6D3A-4E6A-B0A5-0CF9F03AE2B3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0D170-6D3A-4E6A-B0A5-0CF9F03AE2B3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0D170-6D3A-4E6A-B0A5-0CF9F03AE2B3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33997CB8-F8EB-4C97-900E-150119DD0104}" type="datetime1">
              <a:rPr lang="en-US" smtClean="0"/>
              <a:pPr/>
              <a:t>4/5/17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r>
              <a:rPr lang="en-US" smtClean="0"/>
              <a:t>Victoria Mazo</a:t>
            </a:r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C641B908-3E5B-400D-A45E-2951AD8E71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FBED7-3B3B-4347-ACFC-77D26DB6128C}" type="datetime1">
              <a:rPr lang="en-US" smtClean="0"/>
              <a:pPr/>
              <a:t>4/5/17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Victoria Mazo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D24C8-5EAF-4B39-AD16-A0C3FF1470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2541E-ABDB-4CBD-BA9E-78F02BA129C7}" type="datetime1">
              <a:rPr lang="en-US" smtClean="0"/>
              <a:pPr/>
              <a:t>4/5/17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Victoria Mazo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B96D3-385A-4C2C-8D52-A26C3491D0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96938"/>
            <a:ext cx="6705600" cy="9318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2133600"/>
            <a:ext cx="3276600" cy="3992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3886200" y="2133600"/>
            <a:ext cx="3276600" cy="3992563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17D2E7CB-2E9C-4784-96C0-D659026C2CDA}" type="datetime1">
              <a:rPr lang="en-US" smtClean="0"/>
              <a:pPr/>
              <a:t>4/5/17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Victoria Mazo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0AC3EA65-B9D3-481F-A5CD-C18DF8189D7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C1F1F-1A6F-4D92-A0BE-97ECA220D149}" type="datetime1">
              <a:rPr lang="en-US" smtClean="0"/>
              <a:pPr/>
              <a:t>4/5/17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Victoria Mazo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F7153-2FB3-4C54-9689-624241C3B7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B142-22E6-480C-8DD1-2315E9117B1C}" type="datetime1">
              <a:rPr lang="en-US" smtClean="0"/>
              <a:pPr/>
              <a:t>4/5/17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Victoria Mazo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EFAA-F54D-400E-9EEF-448C456C61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359C4-917D-47BA-BF5B-F6813F9469ED}" type="datetime1">
              <a:rPr lang="en-US" smtClean="0"/>
              <a:pPr/>
              <a:t>4/5/17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Victoria Mazo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1A41C-B19A-40D9-BC85-76C12D309AF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5E1FA74-1609-4EA6-A416-D45B3D2FCD95}" type="datetime1">
              <a:rPr lang="en-US" smtClean="0"/>
              <a:pPr/>
              <a:t>4/5/17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97E5F9F7-BC44-436B-BE56-345DE26622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r>
              <a:rPr lang="en-US" smtClean="0"/>
              <a:t>Victoria Mazo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65B2F692-23F1-41C4-BDE2-52D0386A067D}" type="datetime1">
              <a:rPr lang="en-US" smtClean="0"/>
              <a:pPr/>
              <a:t>4/5/17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r>
              <a:rPr lang="en-US" smtClean="0"/>
              <a:t>Victoria Mazo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FFAFDDED-E7B7-4AE1-906C-FF9F52EFAB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C08A7-133E-49CB-A053-541C8E268A06}" type="datetime1">
              <a:rPr lang="en-US" smtClean="0"/>
              <a:pPr/>
              <a:t>4/5/17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Victoria Mazo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F645-FD13-4CCF-86B1-8C0D3C5E4B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D1C05-42E1-4DB4-B99B-088FEAAAA91E}" type="datetime1">
              <a:rPr lang="en-US" smtClean="0"/>
              <a:pPr/>
              <a:t>4/5/17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Victoria Mazo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7BF7-93CF-4A94-9A4A-6CCE5E1A3C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EB6CF-07E4-403D-A78B-974DC0447536}" type="datetime1">
              <a:rPr lang="en-US" smtClean="0"/>
              <a:pPr/>
              <a:t>4/5/17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Victoria Mazo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A564-ED4F-4A3B-9F70-DC1697B1863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5C6F0C42-F20D-46BF-A65D-A9462BED1723}" type="datetime1">
              <a:rPr lang="en-US" smtClean="0"/>
              <a:pPr/>
              <a:t>4/5/17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Victoria Mazo</a:t>
            </a: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49765181-FAAF-484D-85D1-8A05F4B633E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gif"/><Relationship Id="rId3" Type="http://schemas.openxmlformats.org/officeDocument/2006/relationships/image" Target="../media/image22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6.gi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5"/>
          <p:cNvSpPr>
            <a:spLocks noChangeArrowheads="1"/>
          </p:cNvSpPr>
          <p:nvPr/>
        </p:nvSpPr>
        <p:spPr bwMode="auto">
          <a:xfrm>
            <a:off x="990600" y="2667000"/>
            <a:ext cx="70104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4400" b="1" dirty="0" smtClean="0">
                <a:solidFill>
                  <a:schemeClr val="tx2"/>
                </a:solidFill>
                <a:latin typeface="+mj-lt"/>
              </a:rPr>
              <a:t>Generative </a:t>
            </a:r>
            <a:r>
              <a:rPr lang="en-US" sz="4400" b="1" smtClean="0">
                <a:solidFill>
                  <a:schemeClr val="tx2"/>
                </a:solidFill>
                <a:latin typeface="+mj-lt"/>
              </a:rPr>
              <a:t>Adversarial Networks</a:t>
            </a:r>
            <a:endParaRPr lang="en-US" sz="44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609600" y="5334000"/>
            <a:ext cx="45847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25000"/>
              </a:lnSpc>
            </a:pPr>
            <a:r>
              <a:rPr lang="en-US" sz="1600" b="1" dirty="0">
                <a:solidFill>
                  <a:schemeClr val="tx2"/>
                </a:solidFill>
                <a:latin typeface="+mj-lt"/>
              </a:rPr>
              <a:t>Dr. Victoria </a:t>
            </a:r>
            <a:r>
              <a:rPr lang="en-US" sz="1600" b="1" dirty="0" err="1">
                <a:solidFill>
                  <a:schemeClr val="tx2"/>
                </a:solidFill>
                <a:latin typeface="+mj-lt"/>
              </a:rPr>
              <a:t>Mazo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5128" name="Rectangle 8"/>
          <p:cNvSpPr>
            <a:spLocks noChangeArrowheads="1"/>
          </p:cNvSpPr>
          <p:nvPr/>
        </p:nvSpPr>
        <p:spPr bwMode="auto">
          <a:xfrm>
            <a:off x="304800" y="5788705"/>
            <a:ext cx="2667000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</a:pPr>
            <a:r>
              <a:rPr lang="en-US" sz="1400" dirty="0">
                <a:latin typeface="+mn-lt"/>
                <a:cs typeface="Times New Roman" pitchFamily="18" charset="0"/>
              </a:rPr>
              <a:t>Zebra Medical Vision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5257800" y="914400"/>
            <a:ext cx="2012950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</a:pPr>
            <a:r>
              <a:rPr lang="en-US" sz="1400" dirty="0" smtClean="0">
                <a:latin typeface="+mn-lt"/>
                <a:cs typeface="Times New Roman" pitchFamily="18" charset="0"/>
              </a:rPr>
              <a:t>April 5, 2017</a:t>
            </a:r>
            <a:endParaRPr lang="en-US" sz="1400" dirty="0">
              <a:latin typeface="+mn-lt"/>
              <a:cs typeface="Times New Roman" pitchFamily="18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F7153-2FB3-4C54-9689-624241C3B708}" type="slidenum">
              <a:rPr lang="en-US" smtClean="0"/>
              <a:pPr/>
              <a:t>1</a:t>
            </a:fld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88376" y="5668592"/>
            <a:ext cx="416021" cy="470951"/>
            <a:chOff x="388376" y="5668592"/>
            <a:chExt cx="416021" cy="470951"/>
          </a:xfrm>
        </p:grpSpPr>
        <p:pic>
          <p:nvPicPr>
            <p:cNvPr id="57346" name="Picture 2" descr="E:\Dropbox\Screenshots\Screenshot 2017-03-31 00.41.01.png"/>
            <p:cNvPicPr>
              <a:picLocks noChangeAspect="1" noChangeArrowheads="1"/>
            </p:cNvPicPr>
            <p:nvPr/>
          </p:nvPicPr>
          <p:blipFill>
            <a:blip r:embed="rId2" cstate="print"/>
            <a:srcRect r="70220" b="10648"/>
            <a:stretch>
              <a:fillRect/>
            </a:stretch>
          </p:blipFill>
          <p:spPr bwMode="auto">
            <a:xfrm>
              <a:off x="457200" y="5715000"/>
              <a:ext cx="285750" cy="340431"/>
            </a:xfrm>
            <a:prstGeom prst="rect">
              <a:avLst/>
            </a:prstGeom>
            <a:noFill/>
          </p:spPr>
        </p:pic>
        <p:sp>
          <p:nvSpPr>
            <p:cNvPr id="2" name="Freeform 1"/>
            <p:cNvSpPr/>
            <p:nvPr/>
          </p:nvSpPr>
          <p:spPr>
            <a:xfrm>
              <a:off x="412511" y="5668592"/>
              <a:ext cx="391886" cy="470951"/>
            </a:xfrm>
            <a:custGeom>
              <a:avLst/>
              <a:gdLst>
                <a:gd name="connsiteX0" fmla="*/ 278445 w 360948"/>
                <a:gd name="connsiteY0" fmla="*/ 202819 h 470951"/>
                <a:gd name="connsiteX1" fmla="*/ 268133 w 360948"/>
                <a:gd name="connsiteY1" fmla="*/ 216569 h 470951"/>
                <a:gd name="connsiteX2" fmla="*/ 261257 w 360948"/>
                <a:gd name="connsiteY2" fmla="*/ 223444 h 470951"/>
                <a:gd name="connsiteX3" fmla="*/ 257820 w 360948"/>
                <a:gd name="connsiteY3" fmla="*/ 233757 h 470951"/>
                <a:gd name="connsiteX4" fmla="*/ 261257 w 360948"/>
                <a:gd name="connsiteY4" fmla="*/ 250945 h 470951"/>
                <a:gd name="connsiteX5" fmla="*/ 271570 w 360948"/>
                <a:gd name="connsiteY5" fmla="*/ 254382 h 470951"/>
                <a:gd name="connsiteX6" fmla="*/ 292196 w 360948"/>
                <a:gd name="connsiteY6" fmla="*/ 257820 h 470951"/>
                <a:gd name="connsiteX7" fmla="*/ 302509 w 360948"/>
                <a:gd name="connsiteY7" fmla="*/ 264695 h 470951"/>
                <a:gd name="connsiteX8" fmla="*/ 312821 w 360948"/>
                <a:gd name="connsiteY8" fmla="*/ 285321 h 470951"/>
                <a:gd name="connsiteX9" fmla="*/ 309384 w 360948"/>
                <a:gd name="connsiteY9" fmla="*/ 319697 h 470951"/>
                <a:gd name="connsiteX10" fmla="*/ 288758 w 360948"/>
                <a:gd name="connsiteY10" fmla="*/ 333447 h 470951"/>
                <a:gd name="connsiteX11" fmla="*/ 281883 w 360948"/>
                <a:gd name="connsiteY11" fmla="*/ 343760 h 470951"/>
                <a:gd name="connsiteX12" fmla="*/ 261257 w 360948"/>
                <a:gd name="connsiteY12" fmla="*/ 357510 h 470951"/>
                <a:gd name="connsiteX13" fmla="*/ 247507 w 360948"/>
                <a:gd name="connsiteY13" fmla="*/ 378136 h 470951"/>
                <a:gd name="connsiteX14" fmla="*/ 213131 w 360948"/>
                <a:gd name="connsiteY14" fmla="*/ 388449 h 470951"/>
                <a:gd name="connsiteX15" fmla="*/ 182193 w 360948"/>
                <a:gd name="connsiteY15" fmla="*/ 391886 h 470951"/>
                <a:gd name="connsiteX16" fmla="*/ 161567 w 360948"/>
                <a:gd name="connsiteY16" fmla="*/ 391886 h 470951"/>
                <a:gd name="connsiteX17" fmla="*/ 151254 w 360948"/>
                <a:gd name="connsiteY17" fmla="*/ 388449 h 470951"/>
                <a:gd name="connsiteX18" fmla="*/ 123754 w 360948"/>
                <a:gd name="connsiteY18" fmla="*/ 385011 h 470951"/>
                <a:gd name="connsiteX19" fmla="*/ 89378 w 360948"/>
                <a:gd name="connsiteY19" fmla="*/ 374698 h 470951"/>
                <a:gd name="connsiteX20" fmla="*/ 68752 w 360948"/>
                <a:gd name="connsiteY20" fmla="*/ 364385 h 470951"/>
                <a:gd name="connsiteX21" fmla="*/ 61877 w 360948"/>
                <a:gd name="connsiteY21" fmla="*/ 354073 h 470951"/>
                <a:gd name="connsiteX22" fmla="*/ 55002 w 360948"/>
                <a:gd name="connsiteY22" fmla="*/ 333447 h 470951"/>
                <a:gd name="connsiteX23" fmla="*/ 51564 w 360948"/>
                <a:gd name="connsiteY23" fmla="*/ 323134 h 470951"/>
                <a:gd name="connsiteX24" fmla="*/ 48127 w 360948"/>
                <a:gd name="connsiteY24" fmla="*/ 312822 h 470951"/>
                <a:gd name="connsiteX25" fmla="*/ 44689 w 360948"/>
                <a:gd name="connsiteY25" fmla="*/ 302509 h 470951"/>
                <a:gd name="connsiteX26" fmla="*/ 51564 w 360948"/>
                <a:gd name="connsiteY26" fmla="*/ 257820 h 470951"/>
                <a:gd name="connsiteX27" fmla="*/ 65315 w 360948"/>
                <a:gd name="connsiteY27" fmla="*/ 240632 h 470951"/>
                <a:gd name="connsiteX28" fmla="*/ 72190 w 360948"/>
                <a:gd name="connsiteY28" fmla="*/ 230319 h 470951"/>
                <a:gd name="connsiteX29" fmla="*/ 92815 w 360948"/>
                <a:gd name="connsiteY29" fmla="*/ 216569 h 470951"/>
                <a:gd name="connsiteX30" fmla="*/ 99691 w 360948"/>
                <a:gd name="connsiteY30" fmla="*/ 209694 h 470951"/>
                <a:gd name="connsiteX31" fmla="*/ 110003 w 360948"/>
                <a:gd name="connsiteY31" fmla="*/ 206256 h 470951"/>
                <a:gd name="connsiteX32" fmla="*/ 120316 w 360948"/>
                <a:gd name="connsiteY32" fmla="*/ 199381 h 470951"/>
                <a:gd name="connsiteX33" fmla="*/ 103128 w 360948"/>
                <a:gd name="connsiteY33" fmla="*/ 175318 h 470951"/>
                <a:gd name="connsiteX34" fmla="*/ 92815 w 360948"/>
                <a:gd name="connsiteY34" fmla="*/ 168443 h 470951"/>
                <a:gd name="connsiteX35" fmla="*/ 72190 w 360948"/>
                <a:gd name="connsiteY35" fmla="*/ 161567 h 470951"/>
                <a:gd name="connsiteX36" fmla="*/ 68752 w 360948"/>
                <a:gd name="connsiteY36" fmla="*/ 130629 h 470951"/>
                <a:gd name="connsiteX37" fmla="*/ 75627 w 360948"/>
                <a:gd name="connsiteY37" fmla="*/ 103128 h 470951"/>
                <a:gd name="connsiteX38" fmla="*/ 82503 w 360948"/>
                <a:gd name="connsiteY38" fmla="*/ 82503 h 470951"/>
                <a:gd name="connsiteX39" fmla="*/ 103128 w 360948"/>
                <a:gd name="connsiteY39" fmla="*/ 75628 h 470951"/>
                <a:gd name="connsiteX40" fmla="*/ 110003 w 360948"/>
                <a:gd name="connsiteY40" fmla="*/ 68752 h 470951"/>
                <a:gd name="connsiteX41" fmla="*/ 137504 w 360948"/>
                <a:gd name="connsiteY41" fmla="*/ 61877 h 470951"/>
                <a:gd name="connsiteX42" fmla="*/ 171880 w 360948"/>
                <a:gd name="connsiteY42" fmla="*/ 51564 h 470951"/>
                <a:gd name="connsiteX43" fmla="*/ 192506 w 360948"/>
                <a:gd name="connsiteY43" fmla="*/ 44689 h 470951"/>
                <a:gd name="connsiteX44" fmla="*/ 202818 w 360948"/>
                <a:gd name="connsiteY44" fmla="*/ 41252 h 470951"/>
                <a:gd name="connsiteX45" fmla="*/ 237194 w 360948"/>
                <a:gd name="connsiteY45" fmla="*/ 48127 h 470951"/>
                <a:gd name="connsiteX46" fmla="*/ 257820 w 360948"/>
                <a:gd name="connsiteY46" fmla="*/ 55002 h 470951"/>
                <a:gd name="connsiteX47" fmla="*/ 268133 w 360948"/>
                <a:gd name="connsiteY47" fmla="*/ 58440 h 470951"/>
                <a:gd name="connsiteX48" fmla="*/ 288758 w 360948"/>
                <a:gd name="connsiteY48" fmla="*/ 68752 h 470951"/>
                <a:gd name="connsiteX49" fmla="*/ 302509 w 360948"/>
                <a:gd name="connsiteY49" fmla="*/ 82503 h 470951"/>
                <a:gd name="connsiteX50" fmla="*/ 319697 w 360948"/>
                <a:gd name="connsiteY50" fmla="*/ 103128 h 470951"/>
                <a:gd name="connsiteX51" fmla="*/ 333447 w 360948"/>
                <a:gd name="connsiteY51" fmla="*/ 134067 h 470951"/>
                <a:gd name="connsiteX52" fmla="*/ 330009 w 360948"/>
                <a:gd name="connsiteY52" fmla="*/ 165005 h 470951"/>
                <a:gd name="connsiteX53" fmla="*/ 326572 w 360948"/>
                <a:gd name="connsiteY53" fmla="*/ 175318 h 470951"/>
                <a:gd name="connsiteX54" fmla="*/ 316259 w 360948"/>
                <a:gd name="connsiteY54" fmla="*/ 185631 h 470951"/>
                <a:gd name="connsiteX55" fmla="*/ 305946 w 360948"/>
                <a:gd name="connsiteY55" fmla="*/ 192506 h 470951"/>
                <a:gd name="connsiteX56" fmla="*/ 312821 w 360948"/>
                <a:gd name="connsiteY56" fmla="*/ 202819 h 470951"/>
                <a:gd name="connsiteX57" fmla="*/ 333447 w 360948"/>
                <a:gd name="connsiteY57" fmla="*/ 195943 h 470951"/>
                <a:gd name="connsiteX58" fmla="*/ 343760 w 360948"/>
                <a:gd name="connsiteY58" fmla="*/ 192506 h 470951"/>
                <a:gd name="connsiteX59" fmla="*/ 357510 w 360948"/>
                <a:gd name="connsiteY59" fmla="*/ 161567 h 470951"/>
                <a:gd name="connsiteX60" fmla="*/ 360948 w 360948"/>
                <a:gd name="connsiteY60" fmla="*/ 151255 h 470951"/>
                <a:gd name="connsiteX61" fmla="*/ 357510 w 360948"/>
                <a:gd name="connsiteY61" fmla="*/ 120316 h 470951"/>
                <a:gd name="connsiteX62" fmla="*/ 354072 w 360948"/>
                <a:gd name="connsiteY62" fmla="*/ 110003 h 470951"/>
                <a:gd name="connsiteX63" fmla="*/ 350635 w 360948"/>
                <a:gd name="connsiteY63" fmla="*/ 92816 h 470951"/>
                <a:gd name="connsiteX64" fmla="*/ 343760 w 360948"/>
                <a:gd name="connsiteY64" fmla="*/ 72190 h 470951"/>
                <a:gd name="connsiteX65" fmla="*/ 336884 w 360948"/>
                <a:gd name="connsiteY65" fmla="*/ 65315 h 470951"/>
                <a:gd name="connsiteX66" fmla="*/ 323134 w 360948"/>
                <a:gd name="connsiteY66" fmla="*/ 44689 h 470951"/>
                <a:gd name="connsiteX67" fmla="*/ 302509 w 360948"/>
                <a:gd name="connsiteY67" fmla="*/ 27501 h 470951"/>
                <a:gd name="connsiteX68" fmla="*/ 285321 w 360948"/>
                <a:gd name="connsiteY68" fmla="*/ 13751 h 470951"/>
                <a:gd name="connsiteX69" fmla="*/ 271570 w 360948"/>
                <a:gd name="connsiteY69" fmla="*/ 10313 h 470951"/>
                <a:gd name="connsiteX70" fmla="*/ 223444 w 360948"/>
                <a:gd name="connsiteY70" fmla="*/ 0 h 470951"/>
                <a:gd name="connsiteX71" fmla="*/ 154692 w 360948"/>
                <a:gd name="connsiteY71" fmla="*/ 3438 h 470951"/>
                <a:gd name="connsiteX72" fmla="*/ 140942 w 360948"/>
                <a:gd name="connsiteY72" fmla="*/ 6876 h 470951"/>
                <a:gd name="connsiteX73" fmla="*/ 106566 w 360948"/>
                <a:gd name="connsiteY73" fmla="*/ 20626 h 470951"/>
                <a:gd name="connsiteX74" fmla="*/ 85940 w 360948"/>
                <a:gd name="connsiteY74" fmla="*/ 34376 h 470951"/>
                <a:gd name="connsiteX75" fmla="*/ 75627 w 360948"/>
                <a:gd name="connsiteY75" fmla="*/ 41252 h 470951"/>
                <a:gd name="connsiteX76" fmla="*/ 65315 w 360948"/>
                <a:gd name="connsiteY76" fmla="*/ 44689 h 470951"/>
                <a:gd name="connsiteX77" fmla="*/ 48127 w 360948"/>
                <a:gd name="connsiteY77" fmla="*/ 55002 h 470951"/>
                <a:gd name="connsiteX78" fmla="*/ 34376 w 360948"/>
                <a:gd name="connsiteY78" fmla="*/ 72190 h 470951"/>
                <a:gd name="connsiteX79" fmla="*/ 24063 w 360948"/>
                <a:gd name="connsiteY79" fmla="*/ 82503 h 470951"/>
                <a:gd name="connsiteX80" fmla="*/ 13751 w 360948"/>
                <a:gd name="connsiteY80" fmla="*/ 103128 h 470951"/>
                <a:gd name="connsiteX81" fmla="*/ 6875 w 360948"/>
                <a:gd name="connsiteY81" fmla="*/ 123754 h 470951"/>
                <a:gd name="connsiteX82" fmla="*/ 0 w 360948"/>
                <a:gd name="connsiteY82" fmla="*/ 151255 h 470951"/>
                <a:gd name="connsiteX83" fmla="*/ 6875 w 360948"/>
                <a:gd name="connsiteY83" fmla="*/ 199381 h 470951"/>
                <a:gd name="connsiteX84" fmla="*/ 13751 w 360948"/>
                <a:gd name="connsiteY84" fmla="*/ 230319 h 470951"/>
                <a:gd name="connsiteX85" fmla="*/ 17188 w 360948"/>
                <a:gd name="connsiteY85" fmla="*/ 244070 h 470951"/>
                <a:gd name="connsiteX86" fmla="*/ 24063 w 360948"/>
                <a:gd name="connsiteY86" fmla="*/ 292196 h 470951"/>
                <a:gd name="connsiteX87" fmla="*/ 30939 w 360948"/>
                <a:gd name="connsiteY87" fmla="*/ 326572 h 470951"/>
                <a:gd name="connsiteX88" fmla="*/ 48127 w 360948"/>
                <a:gd name="connsiteY88" fmla="*/ 354073 h 470951"/>
                <a:gd name="connsiteX89" fmla="*/ 65315 w 360948"/>
                <a:gd name="connsiteY89" fmla="*/ 385011 h 470951"/>
                <a:gd name="connsiteX90" fmla="*/ 68752 w 360948"/>
                <a:gd name="connsiteY90" fmla="*/ 395324 h 470951"/>
                <a:gd name="connsiteX91" fmla="*/ 85940 w 360948"/>
                <a:gd name="connsiteY91" fmla="*/ 415949 h 470951"/>
                <a:gd name="connsiteX92" fmla="*/ 89378 w 360948"/>
                <a:gd name="connsiteY92" fmla="*/ 426262 h 470951"/>
                <a:gd name="connsiteX93" fmla="*/ 103128 w 360948"/>
                <a:gd name="connsiteY93" fmla="*/ 446888 h 470951"/>
                <a:gd name="connsiteX94" fmla="*/ 106566 w 360948"/>
                <a:gd name="connsiteY94" fmla="*/ 457200 h 470951"/>
                <a:gd name="connsiteX95" fmla="*/ 127191 w 360948"/>
                <a:gd name="connsiteY95" fmla="*/ 470951 h 470951"/>
                <a:gd name="connsiteX96" fmla="*/ 199381 w 360948"/>
                <a:gd name="connsiteY96" fmla="*/ 467513 h 470951"/>
                <a:gd name="connsiteX97" fmla="*/ 213131 w 360948"/>
                <a:gd name="connsiteY97" fmla="*/ 464076 h 470951"/>
                <a:gd name="connsiteX98" fmla="*/ 268133 w 360948"/>
                <a:gd name="connsiteY98" fmla="*/ 453763 h 470951"/>
                <a:gd name="connsiteX99" fmla="*/ 292196 w 360948"/>
                <a:gd name="connsiteY99" fmla="*/ 440013 h 470951"/>
                <a:gd name="connsiteX100" fmla="*/ 305946 w 360948"/>
                <a:gd name="connsiteY100" fmla="*/ 422825 h 470951"/>
                <a:gd name="connsiteX101" fmla="*/ 312821 w 360948"/>
                <a:gd name="connsiteY101" fmla="*/ 415949 h 470951"/>
                <a:gd name="connsiteX102" fmla="*/ 316259 w 360948"/>
                <a:gd name="connsiteY102" fmla="*/ 405637 h 470951"/>
                <a:gd name="connsiteX103" fmla="*/ 323134 w 360948"/>
                <a:gd name="connsiteY103" fmla="*/ 398761 h 470951"/>
                <a:gd name="connsiteX104" fmla="*/ 330009 w 360948"/>
                <a:gd name="connsiteY104" fmla="*/ 378136 h 470951"/>
                <a:gd name="connsiteX105" fmla="*/ 336884 w 360948"/>
                <a:gd name="connsiteY105" fmla="*/ 357510 h 470951"/>
                <a:gd name="connsiteX106" fmla="*/ 340322 w 360948"/>
                <a:gd name="connsiteY106" fmla="*/ 347197 h 470951"/>
                <a:gd name="connsiteX107" fmla="*/ 343760 w 360948"/>
                <a:gd name="connsiteY107" fmla="*/ 326572 h 470951"/>
                <a:gd name="connsiteX108" fmla="*/ 340322 w 360948"/>
                <a:gd name="connsiteY108" fmla="*/ 309384 h 470951"/>
                <a:gd name="connsiteX109" fmla="*/ 336884 w 360948"/>
                <a:gd name="connsiteY109" fmla="*/ 281883 h 470951"/>
                <a:gd name="connsiteX110" fmla="*/ 333447 w 360948"/>
                <a:gd name="connsiteY110" fmla="*/ 268133 h 470951"/>
                <a:gd name="connsiteX111" fmla="*/ 326572 w 360948"/>
                <a:gd name="connsiteY111" fmla="*/ 233757 h 470951"/>
                <a:gd name="connsiteX112" fmla="*/ 323134 w 360948"/>
                <a:gd name="connsiteY112" fmla="*/ 223444 h 470951"/>
                <a:gd name="connsiteX113" fmla="*/ 278445 w 360948"/>
                <a:gd name="connsiteY113" fmla="*/ 202819 h 470951"/>
                <a:gd name="connsiteX0" fmla="*/ 278445 w 360948"/>
                <a:gd name="connsiteY0" fmla="*/ 202819 h 470951"/>
                <a:gd name="connsiteX1" fmla="*/ 268133 w 360948"/>
                <a:gd name="connsiteY1" fmla="*/ 216569 h 470951"/>
                <a:gd name="connsiteX2" fmla="*/ 261257 w 360948"/>
                <a:gd name="connsiteY2" fmla="*/ 223444 h 470951"/>
                <a:gd name="connsiteX3" fmla="*/ 257820 w 360948"/>
                <a:gd name="connsiteY3" fmla="*/ 233757 h 470951"/>
                <a:gd name="connsiteX4" fmla="*/ 261257 w 360948"/>
                <a:gd name="connsiteY4" fmla="*/ 250945 h 470951"/>
                <a:gd name="connsiteX5" fmla="*/ 271570 w 360948"/>
                <a:gd name="connsiteY5" fmla="*/ 254382 h 470951"/>
                <a:gd name="connsiteX6" fmla="*/ 292196 w 360948"/>
                <a:gd name="connsiteY6" fmla="*/ 257820 h 470951"/>
                <a:gd name="connsiteX7" fmla="*/ 302509 w 360948"/>
                <a:gd name="connsiteY7" fmla="*/ 264695 h 470951"/>
                <a:gd name="connsiteX8" fmla="*/ 312821 w 360948"/>
                <a:gd name="connsiteY8" fmla="*/ 285321 h 470951"/>
                <a:gd name="connsiteX9" fmla="*/ 309384 w 360948"/>
                <a:gd name="connsiteY9" fmla="*/ 319697 h 470951"/>
                <a:gd name="connsiteX10" fmla="*/ 288758 w 360948"/>
                <a:gd name="connsiteY10" fmla="*/ 333447 h 470951"/>
                <a:gd name="connsiteX11" fmla="*/ 281883 w 360948"/>
                <a:gd name="connsiteY11" fmla="*/ 343760 h 470951"/>
                <a:gd name="connsiteX12" fmla="*/ 261257 w 360948"/>
                <a:gd name="connsiteY12" fmla="*/ 357510 h 470951"/>
                <a:gd name="connsiteX13" fmla="*/ 247507 w 360948"/>
                <a:gd name="connsiteY13" fmla="*/ 378136 h 470951"/>
                <a:gd name="connsiteX14" fmla="*/ 213131 w 360948"/>
                <a:gd name="connsiteY14" fmla="*/ 388449 h 470951"/>
                <a:gd name="connsiteX15" fmla="*/ 182193 w 360948"/>
                <a:gd name="connsiteY15" fmla="*/ 391886 h 470951"/>
                <a:gd name="connsiteX16" fmla="*/ 161567 w 360948"/>
                <a:gd name="connsiteY16" fmla="*/ 391886 h 470951"/>
                <a:gd name="connsiteX17" fmla="*/ 151254 w 360948"/>
                <a:gd name="connsiteY17" fmla="*/ 388449 h 470951"/>
                <a:gd name="connsiteX18" fmla="*/ 123754 w 360948"/>
                <a:gd name="connsiteY18" fmla="*/ 385011 h 470951"/>
                <a:gd name="connsiteX19" fmla="*/ 89378 w 360948"/>
                <a:gd name="connsiteY19" fmla="*/ 374698 h 470951"/>
                <a:gd name="connsiteX20" fmla="*/ 68752 w 360948"/>
                <a:gd name="connsiteY20" fmla="*/ 364385 h 470951"/>
                <a:gd name="connsiteX21" fmla="*/ 61877 w 360948"/>
                <a:gd name="connsiteY21" fmla="*/ 354073 h 470951"/>
                <a:gd name="connsiteX22" fmla="*/ 55002 w 360948"/>
                <a:gd name="connsiteY22" fmla="*/ 333447 h 470951"/>
                <a:gd name="connsiteX23" fmla="*/ 51564 w 360948"/>
                <a:gd name="connsiteY23" fmla="*/ 323134 h 470951"/>
                <a:gd name="connsiteX24" fmla="*/ 48127 w 360948"/>
                <a:gd name="connsiteY24" fmla="*/ 312822 h 470951"/>
                <a:gd name="connsiteX25" fmla="*/ 44689 w 360948"/>
                <a:gd name="connsiteY25" fmla="*/ 302509 h 470951"/>
                <a:gd name="connsiteX26" fmla="*/ 51564 w 360948"/>
                <a:gd name="connsiteY26" fmla="*/ 257820 h 470951"/>
                <a:gd name="connsiteX27" fmla="*/ 65315 w 360948"/>
                <a:gd name="connsiteY27" fmla="*/ 240632 h 470951"/>
                <a:gd name="connsiteX28" fmla="*/ 72190 w 360948"/>
                <a:gd name="connsiteY28" fmla="*/ 230319 h 470951"/>
                <a:gd name="connsiteX29" fmla="*/ 92815 w 360948"/>
                <a:gd name="connsiteY29" fmla="*/ 216569 h 470951"/>
                <a:gd name="connsiteX30" fmla="*/ 99691 w 360948"/>
                <a:gd name="connsiteY30" fmla="*/ 209694 h 470951"/>
                <a:gd name="connsiteX31" fmla="*/ 110003 w 360948"/>
                <a:gd name="connsiteY31" fmla="*/ 206256 h 470951"/>
                <a:gd name="connsiteX32" fmla="*/ 120316 w 360948"/>
                <a:gd name="connsiteY32" fmla="*/ 199381 h 470951"/>
                <a:gd name="connsiteX33" fmla="*/ 103128 w 360948"/>
                <a:gd name="connsiteY33" fmla="*/ 175318 h 470951"/>
                <a:gd name="connsiteX34" fmla="*/ 92815 w 360948"/>
                <a:gd name="connsiteY34" fmla="*/ 168443 h 470951"/>
                <a:gd name="connsiteX35" fmla="*/ 72190 w 360948"/>
                <a:gd name="connsiteY35" fmla="*/ 161567 h 470951"/>
                <a:gd name="connsiteX36" fmla="*/ 68752 w 360948"/>
                <a:gd name="connsiteY36" fmla="*/ 130629 h 470951"/>
                <a:gd name="connsiteX37" fmla="*/ 75627 w 360948"/>
                <a:gd name="connsiteY37" fmla="*/ 103128 h 470951"/>
                <a:gd name="connsiteX38" fmla="*/ 82503 w 360948"/>
                <a:gd name="connsiteY38" fmla="*/ 82503 h 470951"/>
                <a:gd name="connsiteX39" fmla="*/ 103128 w 360948"/>
                <a:gd name="connsiteY39" fmla="*/ 75628 h 470951"/>
                <a:gd name="connsiteX40" fmla="*/ 110003 w 360948"/>
                <a:gd name="connsiteY40" fmla="*/ 68752 h 470951"/>
                <a:gd name="connsiteX41" fmla="*/ 137504 w 360948"/>
                <a:gd name="connsiteY41" fmla="*/ 61877 h 470951"/>
                <a:gd name="connsiteX42" fmla="*/ 171880 w 360948"/>
                <a:gd name="connsiteY42" fmla="*/ 51564 h 470951"/>
                <a:gd name="connsiteX43" fmla="*/ 192506 w 360948"/>
                <a:gd name="connsiteY43" fmla="*/ 44689 h 470951"/>
                <a:gd name="connsiteX44" fmla="*/ 202818 w 360948"/>
                <a:gd name="connsiteY44" fmla="*/ 41252 h 470951"/>
                <a:gd name="connsiteX45" fmla="*/ 237194 w 360948"/>
                <a:gd name="connsiteY45" fmla="*/ 48127 h 470951"/>
                <a:gd name="connsiteX46" fmla="*/ 257820 w 360948"/>
                <a:gd name="connsiteY46" fmla="*/ 55002 h 470951"/>
                <a:gd name="connsiteX47" fmla="*/ 268133 w 360948"/>
                <a:gd name="connsiteY47" fmla="*/ 58440 h 470951"/>
                <a:gd name="connsiteX48" fmla="*/ 288758 w 360948"/>
                <a:gd name="connsiteY48" fmla="*/ 68752 h 470951"/>
                <a:gd name="connsiteX49" fmla="*/ 302509 w 360948"/>
                <a:gd name="connsiteY49" fmla="*/ 82503 h 470951"/>
                <a:gd name="connsiteX50" fmla="*/ 319697 w 360948"/>
                <a:gd name="connsiteY50" fmla="*/ 103128 h 470951"/>
                <a:gd name="connsiteX51" fmla="*/ 333447 w 360948"/>
                <a:gd name="connsiteY51" fmla="*/ 134067 h 470951"/>
                <a:gd name="connsiteX52" fmla="*/ 330009 w 360948"/>
                <a:gd name="connsiteY52" fmla="*/ 165005 h 470951"/>
                <a:gd name="connsiteX53" fmla="*/ 326572 w 360948"/>
                <a:gd name="connsiteY53" fmla="*/ 175318 h 470951"/>
                <a:gd name="connsiteX54" fmla="*/ 316259 w 360948"/>
                <a:gd name="connsiteY54" fmla="*/ 185631 h 470951"/>
                <a:gd name="connsiteX55" fmla="*/ 299071 w 360948"/>
                <a:gd name="connsiteY55" fmla="*/ 178756 h 470951"/>
                <a:gd name="connsiteX56" fmla="*/ 312821 w 360948"/>
                <a:gd name="connsiteY56" fmla="*/ 202819 h 470951"/>
                <a:gd name="connsiteX57" fmla="*/ 333447 w 360948"/>
                <a:gd name="connsiteY57" fmla="*/ 195943 h 470951"/>
                <a:gd name="connsiteX58" fmla="*/ 343760 w 360948"/>
                <a:gd name="connsiteY58" fmla="*/ 192506 h 470951"/>
                <a:gd name="connsiteX59" fmla="*/ 357510 w 360948"/>
                <a:gd name="connsiteY59" fmla="*/ 161567 h 470951"/>
                <a:gd name="connsiteX60" fmla="*/ 360948 w 360948"/>
                <a:gd name="connsiteY60" fmla="*/ 151255 h 470951"/>
                <a:gd name="connsiteX61" fmla="*/ 357510 w 360948"/>
                <a:gd name="connsiteY61" fmla="*/ 120316 h 470951"/>
                <a:gd name="connsiteX62" fmla="*/ 354072 w 360948"/>
                <a:gd name="connsiteY62" fmla="*/ 110003 h 470951"/>
                <a:gd name="connsiteX63" fmla="*/ 350635 w 360948"/>
                <a:gd name="connsiteY63" fmla="*/ 92816 h 470951"/>
                <a:gd name="connsiteX64" fmla="*/ 343760 w 360948"/>
                <a:gd name="connsiteY64" fmla="*/ 72190 h 470951"/>
                <a:gd name="connsiteX65" fmla="*/ 336884 w 360948"/>
                <a:gd name="connsiteY65" fmla="*/ 65315 h 470951"/>
                <a:gd name="connsiteX66" fmla="*/ 323134 w 360948"/>
                <a:gd name="connsiteY66" fmla="*/ 44689 h 470951"/>
                <a:gd name="connsiteX67" fmla="*/ 302509 w 360948"/>
                <a:gd name="connsiteY67" fmla="*/ 27501 h 470951"/>
                <a:gd name="connsiteX68" fmla="*/ 285321 w 360948"/>
                <a:gd name="connsiteY68" fmla="*/ 13751 h 470951"/>
                <a:gd name="connsiteX69" fmla="*/ 271570 w 360948"/>
                <a:gd name="connsiteY69" fmla="*/ 10313 h 470951"/>
                <a:gd name="connsiteX70" fmla="*/ 223444 w 360948"/>
                <a:gd name="connsiteY70" fmla="*/ 0 h 470951"/>
                <a:gd name="connsiteX71" fmla="*/ 154692 w 360948"/>
                <a:gd name="connsiteY71" fmla="*/ 3438 h 470951"/>
                <a:gd name="connsiteX72" fmla="*/ 140942 w 360948"/>
                <a:gd name="connsiteY72" fmla="*/ 6876 h 470951"/>
                <a:gd name="connsiteX73" fmla="*/ 106566 w 360948"/>
                <a:gd name="connsiteY73" fmla="*/ 20626 h 470951"/>
                <a:gd name="connsiteX74" fmla="*/ 85940 w 360948"/>
                <a:gd name="connsiteY74" fmla="*/ 34376 h 470951"/>
                <a:gd name="connsiteX75" fmla="*/ 75627 w 360948"/>
                <a:gd name="connsiteY75" fmla="*/ 41252 h 470951"/>
                <a:gd name="connsiteX76" fmla="*/ 65315 w 360948"/>
                <a:gd name="connsiteY76" fmla="*/ 44689 h 470951"/>
                <a:gd name="connsiteX77" fmla="*/ 48127 w 360948"/>
                <a:gd name="connsiteY77" fmla="*/ 55002 h 470951"/>
                <a:gd name="connsiteX78" fmla="*/ 34376 w 360948"/>
                <a:gd name="connsiteY78" fmla="*/ 72190 h 470951"/>
                <a:gd name="connsiteX79" fmla="*/ 24063 w 360948"/>
                <a:gd name="connsiteY79" fmla="*/ 82503 h 470951"/>
                <a:gd name="connsiteX80" fmla="*/ 13751 w 360948"/>
                <a:gd name="connsiteY80" fmla="*/ 103128 h 470951"/>
                <a:gd name="connsiteX81" fmla="*/ 6875 w 360948"/>
                <a:gd name="connsiteY81" fmla="*/ 123754 h 470951"/>
                <a:gd name="connsiteX82" fmla="*/ 0 w 360948"/>
                <a:gd name="connsiteY82" fmla="*/ 151255 h 470951"/>
                <a:gd name="connsiteX83" fmla="*/ 6875 w 360948"/>
                <a:gd name="connsiteY83" fmla="*/ 199381 h 470951"/>
                <a:gd name="connsiteX84" fmla="*/ 13751 w 360948"/>
                <a:gd name="connsiteY84" fmla="*/ 230319 h 470951"/>
                <a:gd name="connsiteX85" fmla="*/ 17188 w 360948"/>
                <a:gd name="connsiteY85" fmla="*/ 244070 h 470951"/>
                <a:gd name="connsiteX86" fmla="*/ 24063 w 360948"/>
                <a:gd name="connsiteY86" fmla="*/ 292196 h 470951"/>
                <a:gd name="connsiteX87" fmla="*/ 30939 w 360948"/>
                <a:gd name="connsiteY87" fmla="*/ 326572 h 470951"/>
                <a:gd name="connsiteX88" fmla="*/ 48127 w 360948"/>
                <a:gd name="connsiteY88" fmla="*/ 354073 h 470951"/>
                <a:gd name="connsiteX89" fmla="*/ 65315 w 360948"/>
                <a:gd name="connsiteY89" fmla="*/ 385011 h 470951"/>
                <a:gd name="connsiteX90" fmla="*/ 68752 w 360948"/>
                <a:gd name="connsiteY90" fmla="*/ 395324 h 470951"/>
                <a:gd name="connsiteX91" fmla="*/ 85940 w 360948"/>
                <a:gd name="connsiteY91" fmla="*/ 415949 h 470951"/>
                <a:gd name="connsiteX92" fmla="*/ 89378 w 360948"/>
                <a:gd name="connsiteY92" fmla="*/ 426262 h 470951"/>
                <a:gd name="connsiteX93" fmla="*/ 103128 w 360948"/>
                <a:gd name="connsiteY93" fmla="*/ 446888 h 470951"/>
                <a:gd name="connsiteX94" fmla="*/ 106566 w 360948"/>
                <a:gd name="connsiteY94" fmla="*/ 457200 h 470951"/>
                <a:gd name="connsiteX95" fmla="*/ 127191 w 360948"/>
                <a:gd name="connsiteY95" fmla="*/ 470951 h 470951"/>
                <a:gd name="connsiteX96" fmla="*/ 199381 w 360948"/>
                <a:gd name="connsiteY96" fmla="*/ 467513 h 470951"/>
                <a:gd name="connsiteX97" fmla="*/ 213131 w 360948"/>
                <a:gd name="connsiteY97" fmla="*/ 464076 h 470951"/>
                <a:gd name="connsiteX98" fmla="*/ 268133 w 360948"/>
                <a:gd name="connsiteY98" fmla="*/ 453763 h 470951"/>
                <a:gd name="connsiteX99" fmla="*/ 292196 w 360948"/>
                <a:gd name="connsiteY99" fmla="*/ 440013 h 470951"/>
                <a:gd name="connsiteX100" fmla="*/ 305946 w 360948"/>
                <a:gd name="connsiteY100" fmla="*/ 422825 h 470951"/>
                <a:gd name="connsiteX101" fmla="*/ 312821 w 360948"/>
                <a:gd name="connsiteY101" fmla="*/ 415949 h 470951"/>
                <a:gd name="connsiteX102" fmla="*/ 316259 w 360948"/>
                <a:gd name="connsiteY102" fmla="*/ 405637 h 470951"/>
                <a:gd name="connsiteX103" fmla="*/ 323134 w 360948"/>
                <a:gd name="connsiteY103" fmla="*/ 398761 h 470951"/>
                <a:gd name="connsiteX104" fmla="*/ 330009 w 360948"/>
                <a:gd name="connsiteY104" fmla="*/ 378136 h 470951"/>
                <a:gd name="connsiteX105" fmla="*/ 336884 w 360948"/>
                <a:gd name="connsiteY105" fmla="*/ 357510 h 470951"/>
                <a:gd name="connsiteX106" fmla="*/ 340322 w 360948"/>
                <a:gd name="connsiteY106" fmla="*/ 347197 h 470951"/>
                <a:gd name="connsiteX107" fmla="*/ 343760 w 360948"/>
                <a:gd name="connsiteY107" fmla="*/ 326572 h 470951"/>
                <a:gd name="connsiteX108" fmla="*/ 340322 w 360948"/>
                <a:gd name="connsiteY108" fmla="*/ 309384 h 470951"/>
                <a:gd name="connsiteX109" fmla="*/ 336884 w 360948"/>
                <a:gd name="connsiteY109" fmla="*/ 281883 h 470951"/>
                <a:gd name="connsiteX110" fmla="*/ 333447 w 360948"/>
                <a:gd name="connsiteY110" fmla="*/ 268133 h 470951"/>
                <a:gd name="connsiteX111" fmla="*/ 326572 w 360948"/>
                <a:gd name="connsiteY111" fmla="*/ 233757 h 470951"/>
                <a:gd name="connsiteX112" fmla="*/ 323134 w 360948"/>
                <a:gd name="connsiteY112" fmla="*/ 223444 h 470951"/>
                <a:gd name="connsiteX113" fmla="*/ 278445 w 360948"/>
                <a:gd name="connsiteY113" fmla="*/ 202819 h 470951"/>
                <a:gd name="connsiteX0" fmla="*/ 278445 w 360948"/>
                <a:gd name="connsiteY0" fmla="*/ 202819 h 470951"/>
                <a:gd name="connsiteX1" fmla="*/ 268133 w 360948"/>
                <a:gd name="connsiteY1" fmla="*/ 216569 h 470951"/>
                <a:gd name="connsiteX2" fmla="*/ 261257 w 360948"/>
                <a:gd name="connsiteY2" fmla="*/ 223444 h 470951"/>
                <a:gd name="connsiteX3" fmla="*/ 257820 w 360948"/>
                <a:gd name="connsiteY3" fmla="*/ 233757 h 470951"/>
                <a:gd name="connsiteX4" fmla="*/ 261257 w 360948"/>
                <a:gd name="connsiteY4" fmla="*/ 250945 h 470951"/>
                <a:gd name="connsiteX5" fmla="*/ 271570 w 360948"/>
                <a:gd name="connsiteY5" fmla="*/ 254382 h 470951"/>
                <a:gd name="connsiteX6" fmla="*/ 292196 w 360948"/>
                <a:gd name="connsiteY6" fmla="*/ 257820 h 470951"/>
                <a:gd name="connsiteX7" fmla="*/ 302509 w 360948"/>
                <a:gd name="connsiteY7" fmla="*/ 264695 h 470951"/>
                <a:gd name="connsiteX8" fmla="*/ 312821 w 360948"/>
                <a:gd name="connsiteY8" fmla="*/ 285321 h 470951"/>
                <a:gd name="connsiteX9" fmla="*/ 309384 w 360948"/>
                <a:gd name="connsiteY9" fmla="*/ 319697 h 470951"/>
                <a:gd name="connsiteX10" fmla="*/ 288758 w 360948"/>
                <a:gd name="connsiteY10" fmla="*/ 333447 h 470951"/>
                <a:gd name="connsiteX11" fmla="*/ 281883 w 360948"/>
                <a:gd name="connsiteY11" fmla="*/ 343760 h 470951"/>
                <a:gd name="connsiteX12" fmla="*/ 261257 w 360948"/>
                <a:gd name="connsiteY12" fmla="*/ 357510 h 470951"/>
                <a:gd name="connsiteX13" fmla="*/ 247507 w 360948"/>
                <a:gd name="connsiteY13" fmla="*/ 378136 h 470951"/>
                <a:gd name="connsiteX14" fmla="*/ 213131 w 360948"/>
                <a:gd name="connsiteY14" fmla="*/ 388449 h 470951"/>
                <a:gd name="connsiteX15" fmla="*/ 182193 w 360948"/>
                <a:gd name="connsiteY15" fmla="*/ 391886 h 470951"/>
                <a:gd name="connsiteX16" fmla="*/ 161567 w 360948"/>
                <a:gd name="connsiteY16" fmla="*/ 391886 h 470951"/>
                <a:gd name="connsiteX17" fmla="*/ 151254 w 360948"/>
                <a:gd name="connsiteY17" fmla="*/ 388449 h 470951"/>
                <a:gd name="connsiteX18" fmla="*/ 123754 w 360948"/>
                <a:gd name="connsiteY18" fmla="*/ 385011 h 470951"/>
                <a:gd name="connsiteX19" fmla="*/ 89378 w 360948"/>
                <a:gd name="connsiteY19" fmla="*/ 374698 h 470951"/>
                <a:gd name="connsiteX20" fmla="*/ 68752 w 360948"/>
                <a:gd name="connsiteY20" fmla="*/ 364385 h 470951"/>
                <a:gd name="connsiteX21" fmla="*/ 61877 w 360948"/>
                <a:gd name="connsiteY21" fmla="*/ 354073 h 470951"/>
                <a:gd name="connsiteX22" fmla="*/ 55002 w 360948"/>
                <a:gd name="connsiteY22" fmla="*/ 333447 h 470951"/>
                <a:gd name="connsiteX23" fmla="*/ 51564 w 360948"/>
                <a:gd name="connsiteY23" fmla="*/ 323134 h 470951"/>
                <a:gd name="connsiteX24" fmla="*/ 48127 w 360948"/>
                <a:gd name="connsiteY24" fmla="*/ 312822 h 470951"/>
                <a:gd name="connsiteX25" fmla="*/ 44689 w 360948"/>
                <a:gd name="connsiteY25" fmla="*/ 302509 h 470951"/>
                <a:gd name="connsiteX26" fmla="*/ 51564 w 360948"/>
                <a:gd name="connsiteY26" fmla="*/ 257820 h 470951"/>
                <a:gd name="connsiteX27" fmla="*/ 65315 w 360948"/>
                <a:gd name="connsiteY27" fmla="*/ 240632 h 470951"/>
                <a:gd name="connsiteX28" fmla="*/ 72190 w 360948"/>
                <a:gd name="connsiteY28" fmla="*/ 230319 h 470951"/>
                <a:gd name="connsiteX29" fmla="*/ 92815 w 360948"/>
                <a:gd name="connsiteY29" fmla="*/ 216569 h 470951"/>
                <a:gd name="connsiteX30" fmla="*/ 99691 w 360948"/>
                <a:gd name="connsiteY30" fmla="*/ 209694 h 470951"/>
                <a:gd name="connsiteX31" fmla="*/ 110003 w 360948"/>
                <a:gd name="connsiteY31" fmla="*/ 206256 h 470951"/>
                <a:gd name="connsiteX32" fmla="*/ 120316 w 360948"/>
                <a:gd name="connsiteY32" fmla="*/ 199381 h 470951"/>
                <a:gd name="connsiteX33" fmla="*/ 103128 w 360948"/>
                <a:gd name="connsiteY33" fmla="*/ 175318 h 470951"/>
                <a:gd name="connsiteX34" fmla="*/ 92815 w 360948"/>
                <a:gd name="connsiteY34" fmla="*/ 168443 h 470951"/>
                <a:gd name="connsiteX35" fmla="*/ 72190 w 360948"/>
                <a:gd name="connsiteY35" fmla="*/ 161567 h 470951"/>
                <a:gd name="connsiteX36" fmla="*/ 68752 w 360948"/>
                <a:gd name="connsiteY36" fmla="*/ 130629 h 470951"/>
                <a:gd name="connsiteX37" fmla="*/ 75627 w 360948"/>
                <a:gd name="connsiteY37" fmla="*/ 103128 h 470951"/>
                <a:gd name="connsiteX38" fmla="*/ 82503 w 360948"/>
                <a:gd name="connsiteY38" fmla="*/ 82503 h 470951"/>
                <a:gd name="connsiteX39" fmla="*/ 103128 w 360948"/>
                <a:gd name="connsiteY39" fmla="*/ 75628 h 470951"/>
                <a:gd name="connsiteX40" fmla="*/ 110003 w 360948"/>
                <a:gd name="connsiteY40" fmla="*/ 68752 h 470951"/>
                <a:gd name="connsiteX41" fmla="*/ 137504 w 360948"/>
                <a:gd name="connsiteY41" fmla="*/ 61877 h 470951"/>
                <a:gd name="connsiteX42" fmla="*/ 171880 w 360948"/>
                <a:gd name="connsiteY42" fmla="*/ 51564 h 470951"/>
                <a:gd name="connsiteX43" fmla="*/ 192506 w 360948"/>
                <a:gd name="connsiteY43" fmla="*/ 44689 h 470951"/>
                <a:gd name="connsiteX44" fmla="*/ 202818 w 360948"/>
                <a:gd name="connsiteY44" fmla="*/ 41252 h 470951"/>
                <a:gd name="connsiteX45" fmla="*/ 237194 w 360948"/>
                <a:gd name="connsiteY45" fmla="*/ 48127 h 470951"/>
                <a:gd name="connsiteX46" fmla="*/ 257820 w 360948"/>
                <a:gd name="connsiteY46" fmla="*/ 55002 h 470951"/>
                <a:gd name="connsiteX47" fmla="*/ 268133 w 360948"/>
                <a:gd name="connsiteY47" fmla="*/ 58440 h 470951"/>
                <a:gd name="connsiteX48" fmla="*/ 288758 w 360948"/>
                <a:gd name="connsiteY48" fmla="*/ 68752 h 470951"/>
                <a:gd name="connsiteX49" fmla="*/ 302509 w 360948"/>
                <a:gd name="connsiteY49" fmla="*/ 82503 h 470951"/>
                <a:gd name="connsiteX50" fmla="*/ 319697 w 360948"/>
                <a:gd name="connsiteY50" fmla="*/ 103128 h 470951"/>
                <a:gd name="connsiteX51" fmla="*/ 333447 w 360948"/>
                <a:gd name="connsiteY51" fmla="*/ 134067 h 470951"/>
                <a:gd name="connsiteX52" fmla="*/ 330009 w 360948"/>
                <a:gd name="connsiteY52" fmla="*/ 165005 h 470951"/>
                <a:gd name="connsiteX53" fmla="*/ 326572 w 360948"/>
                <a:gd name="connsiteY53" fmla="*/ 175318 h 470951"/>
                <a:gd name="connsiteX54" fmla="*/ 316259 w 360948"/>
                <a:gd name="connsiteY54" fmla="*/ 185631 h 470951"/>
                <a:gd name="connsiteX55" fmla="*/ 312821 w 360948"/>
                <a:gd name="connsiteY55" fmla="*/ 171881 h 470951"/>
                <a:gd name="connsiteX56" fmla="*/ 312821 w 360948"/>
                <a:gd name="connsiteY56" fmla="*/ 202819 h 470951"/>
                <a:gd name="connsiteX57" fmla="*/ 333447 w 360948"/>
                <a:gd name="connsiteY57" fmla="*/ 195943 h 470951"/>
                <a:gd name="connsiteX58" fmla="*/ 343760 w 360948"/>
                <a:gd name="connsiteY58" fmla="*/ 192506 h 470951"/>
                <a:gd name="connsiteX59" fmla="*/ 357510 w 360948"/>
                <a:gd name="connsiteY59" fmla="*/ 161567 h 470951"/>
                <a:gd name="connsiteX60" fmla="*/ 360948 w 360948"/>
                <a:gd name="connsiteY60" fmla="*/ 151255 h 470951"/>
                <a:gd name="connsiteX61" fmla="*/ 357510 w 360948"/>
                <a:gd name="connsiteY61" fmla="*/ 120316 h 470951"/>
                <a:gd name="connsiteX62" fmla="*/ 354072 w 360948"/>
                <a:gd name="connsiteY62" fmla="*/ 110003 h 470951"/>
                <a:gd name="connsiteX63" fmla="*/ 350635 w 360948"/>
                <a:gd name="connsiteY63" fmla="*/ 92816 h 470951"/>
                <a:gd name="connsiteX64" fmla="*/ 343760 w 360948"/>
                <a:gd name="connsiteY64" fmla="*/ 72190 h 470951"/>
                <a:gd name="connsiteX65" fmla="*/ 336884 w 360948"/>
                <a:gd name="connsiteY65" fmla="*/ 65315 h 470951"/>
                <a:gd name="connsiteX66" fmla="*/ 323134 w 360948"/>
                <a:gd name="connsiteY66" fmla="*/ 44689 h 470951"/>
                <a:gd name="connsiteX67" fmla="*/ 302509 w 360948"/>
                <a:gd name="connsiteY67" fmla="*/ 27501 h 470951"/>
                <a:gd name="connsiteX68" fmla="*/ 285321 w 360948"/>
                <a:gd name="connsiteY68" fmla="*/ 13751 h 470951"/>
                <a:gd name="connsiteX69" fmla="*/ 271570 w 360948"/>
                <a:gd name="connsiteY69" fmla="*/ 10313 h 470951"/>
                <a:gd name="connsiteX70" fmla="*/ 223444 w 360948"/>
                <a:gd name="connsiteY70" fmla="*/ 0 h 470951"/>
                <a:gd name="connsiteX71" fmla="*/ 154692 w 360948"/>
                <a:gd name="connsiteY71" fmla="*/ 3438 h 470951"/>
                <a:gd name="connsiteX72" fmla="*/ 140942 w 360948"/>
                <a:gd name="connsiteY72" fmla="*/ 6876 h 470951"/>
                <a:gd name="connsiteX73" fmla="*/ 106566 w 360948"/>
                <a:gd name="connsiteY73" fmla="*/ 20626 h 470951"/>
                <a:gd name="connsiteX74" fmla="*/ 85940 w 360948"/>
                <a:gd name="connsiteY74" fmla="*/ 34376 h 470951"/>
                <a:gd name="connsiteX75" fmla="*/ 75627 w 360948"/>
                <a:gd name="connsiteY75" fmla="*/ 41252 h 470951"/>
                <a:gd name="connsiteX76" fmla="*/ 65315 w 360948"/>
                <a:gd name="connsiteY76" fmla="*/ 44689 h 470951"/>
                <a:gd name="connsiteX77" fmla="*/ 48127 w 360948"/>
                <a:gd name="connsiteY77" fmla="*/ 55002 h 470951"/>
                <a:gd name="connsiteX78" fmla="*/ 34376 w 360948"/>
                <a:gd name="connsiteY78" fmla="*/ 72190 h 470951"/>
                <a:gd name="connsiteX79" fmla="*/ 24063 w 360948"/>
                <a:gd name="connsiteY79" fmla="*/ 82503 h 470951"/>
                <a:gd name="connsiteX80" fmla="*/ 13751 w 360948"/>
                <a:gd name="connsiteY80" fmla="*/ 103128 h 470951"/>
                <a:gd name="connsiteX81" fmla="*/ 6875 w 360948"/>
                <a:gd name="connsiteY81" fmla="*/ 123754 h 470951"/>
                <a:gd name="connsiteX82" fmla="*/ 0 w 360948"/>
                <a:gd name="connsiteY82" fmla="*/ 151255 h 470951"/>
                <a:gd name="connsiteX83" fmla="*/ 6875 w 360948"/>
                <a:gd name="connsiteY83" fmla="*/ 199381 h 470951"/>
                <a:gd name="connsiteX84" fmla="*/ 13751 w 360948"/>
                <a:gd name="connsiteY84" fmla="*/ 230319 h 470951"/>
                <a:gd name="connsiteX85" fmla="*/ 17188 w 360948"/>
                <a:gd name="connsiteY85" fmla="*/ 244070 h 470951"/>
                <a:gd name="connsiteX86" fmla="*/ 24063 w 360948"/>
                <a:gd name="connsiteY86" fmla="*/ 292196 h 470951"/>
                <a:gd name="connsiteX87" fmla="*/ 30939 w 360948"/>
                <a:gd name="connsiteY87" fmla="*/ 326572 h 470951"/>
                <a:gd name="connsiteX88" fmla="*/ 48127 w 360948"/>
                <a:gd name="connsiteY88" fmla="*/ 354073 h 470951"/>
                <a:gd name="connsiteX89" fmla="*/ 65315 w 360948"/>
                <a:gd name="connsiteY89" fmla="*/ 385011 h 470951"/>
                <a:gd name="connsiteX90" fmla="*/ 68752 w 360948"/>
                <a:gd name="connsiteY90" fmla="*/ 395324 h 470951"/>
                <a:gd name="connsiteX91" fmla="*/ 85940 w 360948"/>
                <a:gd name="connsiteY91" fmla="*/ 415949 h 470951"/>
                <a:gd name="connsiteX92" fmla="*/ 89378 w 360948"/>
                <a:gd name="connsiteY92" fmla="*/ 426262 h 470951"/>
                <a:gd name="connsiteX93" fmla="*/ 103128 w 360948"/>
                <a:gd name="connsiteY93" fmla="*/ 446888 h 470951"/>
                <a:gd name="connsiteX94" fmla="*/ 106566 w 360948"/>
                <a:gd name="connsiteY94" fmla="*/ 457200 h 470951"/>
                <a:gd name="connsiteX95" fmla="*/ 127191 w 360948"/>
                <a:gd name="connsiteY95" fmla="*/ 470951 h 470951"/>
                <a:gd name="connsiteX96" fmla="*/ 199381 w 360948"/>
                <a:gd name="connsiteY96" fmla="*/ 467513 h 470951"/>
                <a:gd name="connsiteX97" fmla="*/ 213131 w 360948"/>
                <a:gd name="connsiteY97" fmla="*/ 464076 h 470951"/>
                <a:gd name="connsiteX98" fmla="*/ 268133 w 360948"/>
                <a:gd name="connsiteY98" fmla="*/ 453763 h 470951"/>
                <a:gd name="connsiteX99" fmla="*/ 292196 w 360948"/>
                <a:gd name="connsiteY99" fmla="*/ 440013 h 470951"/>
                <a:gd name="connsiteX100" fmla="*/ 305946 w 360948"/>
                <a:gd name="connsiteY100" fmla="*/ 422825 h 470951"/>
                <a:gd name="connsiteX101" fmla="*/ 312821 w 360948"/>
                <a:gd name="connsiteY101" fmla="*/ 415949 h 470951"/>
                <a:gd name="connsiteX102" fmla="*/ 316259 w 360948"/>
                <a:gd name="connsiteY102" fmla="*/ 405637 h 470951"/>
                <a:gd name="connsiteX103" fmla="*/ 323134 w 360948"/>
                <a:gd name="connsiteY103" fmla="*/ 398761 h 470951"/>
                <a:gd name="connsiteX104" fmla="*/ 330009 w 360948"/>
                <a:gd name="connsiteY104" fmla="*/ 378136 h 470951"/>
                <a:gd name="connsiteX105" fmla="*/ 336884 w 360948"/>
                <a:gd name="connsiteY105" fmla="*/ 357510 h 470951"/>
                <a:gd name="connsiteX106" fmla="*/ 340322 w 360948"/>
                <a:gd name="connsiteY106" fmla="*/ 347197 h 470951"/>
                <a:gd name="connsiteX107" fmla="*/ 343760 w 360948"/>
                <a:gd name="connsiteY107" fmla="*/ 326572 h 470951"/>
                <a:gd name="connsiteX108" fmla="*/ 340322 w 360948"/>
                <a:gd name="connsiteY108" fmla="*/ 309384 h 470951"/>
                <a:gd name="connsiteX109" fmla="*/ 336884 w 360948"/>
                <a:gd name="connsiteY109" fmla="*/ 281883 h 470951"/>
                <a:gd name="connsiteX110" fmla="*/ 333447 w 360948"/>
                <a:gd name="connsiteY110" fmla="*/ 268133 h 470951"/>
                <a:gd name="connsiteX111" fmla="*/ 326572 w 360948"/>
                <a:gd name="connsiteY111" fmla="*/ 233757 h 470951"/>
                <a:gd name="connsiteX112" fmla="*/ 323134 w 360948"/>
                <a:gd name="connsiteY112" fmla="*/ 223444 h 470951"/>
                <a:gd name="connsiteX113" fmla="*/ 278445 w 360948"/>
                <a:gd name="connsiteY113" fmla="*/ 202819 h 470951"/>
                <a:gd name="connsiteX0" fmla="*/ 278445 w 360948"/>
                <a:gd name="connsiteY0" fmla="*/ 202819 h 470951"/>
                <a:gd name="connsiteX1" fmla="*/ 268133 w 360948"/>
                <a:gd name="connsiteY1" fmla="*/ 216569 h 470951"/>
                <a:gd name="connsiteX2" fmla="*/ 261257 w 360948"/>
                <a:gd name="connsiteY2" fmla="*/ 223444 h 470951"/>
                <a:gd name="connsiteX3" fmla="*/ 257820 w 360948"/>
                <a:gd name="connsiteY3" fmla="*/ 233757 h 470951"/>
                <a:gd name="connsiteX4" fmla="*/ 261257 w 360948"/>
                <a:gd name="connsiteY4" fmla="*/ 250945 h 470951"/>
                <a:gd name="connsiteX5" fmla="*/ 271570 w 360948"/>
                <a:gd name="connsiteY5" fmla="*/ 254382 h 470951"/>
                <a:gd name="connsiteX6" fmla="*/ 292196 w 360948"/>
                <a:gd name="connsiteY6" fmla="*/ 257820 h 470951"/>
                <a:gd name="connsiteX7" fmla="*/ 302509 w 360948"/>
                <a:gd name="connsiteY7" fmla="*/ 264695 h 470951"/>
                <a:gd name="connsiteX8" fmla="*/ 312821 w 360948"/>
                <a:gd name="connsiteY8" fmla="*/ 285321 h 470951"/>
                <a:gd name="connsiteX9" fmla="*/ 309384 w 360948"/>
                <a:gd name="connsiteY9" fmla="*/ 319697 h 470951"/>
                <a:gd name="connsiteX10" fmla="*/ 288758 w 360948"/>
                <a:gd name="connsiteY10" fmla="*/ 333447 h 470951"/>
                <a:gd name="connsiteX11" fmla="*/ 281883 w 360948"/>
                <a:gd name="connsiteY11" fmla="*/ 343760 h 470951"/>
                <a:gd name="connsiteX12" fmla="*/ 261257 w 360948"/>
                <a:gd name="connsiteY12" fmla="*/ 357510 h 470951"/>
                <a:gd name="connsiteX13" fmla="*/ 247507 w 360948"/>
                <a:gd name="connsiteY13" fmla="*/ 378136 h 470951"/>
                <a:gd name="connsiteX14" fmla="*/ 213131 w 360948"/>
                <a:gd name="connsiteY14" fmla="*/ 388449 h 470951"/>
                <a:gd name="connsiteX15" fmla="*/ 182193 w 360948"/>
                <a:gd name="connsiteY15" fmla="*/ 391886 h 470951"/>
                <a:gd name="connsiteX16" fmla="*/ 161567 w 360948"/>
                <a:gd name="connsiteY16" fmla="*/ 391886 h 470951"/>
                <a:gd name="connsiteX17" fmla="*/ 151254 w 360948"/>
                <a:gd name="connsiteY17" fmla="*/ 388449 h 470951"/>
                <a:gd name="connsiteX18" fmla="*/ 123754 w 360948"/>
                <a:gd name="connsiteY18" fmla="*/ 385011 h 470951"/>
                <a:gd name="connsiteX19" fmla="*/ 89378 w 360948"/>
                <a:gd name="connsiteY19" fmla="*/ 374698 h 470951"/>
                <a:gd name="connsiteX20" fmla="*/ 68752 w 360948"/>
                <a:gd name="connsiteY20" fmla="*/ 364385 h 470951"/>
                <a:gd name="connsiteX21" fmla="*/ 61877 w 360948"/>
                <a:gd name="connsiteY21" fmla="*/ 354073 h 470951"/>
                <a:gd name="connsiteX22" fmla="*/ 55002 w 360948"/>
                <a:gd name="connsiteY22" fmla="*/ 333447 h 470951"/>
                <a:gd name="connsiteX23" fmla="*/ 51564 w 360948"/>
                <a:gd name="connsiteY23" fmla="*/ 323134 h 470951"/>
                <a:gd name="connsiteX24" fmla="*/ 48127 w 360948"/>
                <a:gd name="connsiteY24" fmla="*/ 312822 h 470951"/>
                <a:gd name="connsiteX25" fmla="*/ 44689 w 360948"/>
                <a:gd name="connsiteY25" fmla="*/ 302509 h 470951"/>
                <a:gd name="connsiteX26" fmla="*/ 51564 w 360948"/>
                <a:gd name="connsiteY26" fmla="*/ 257820 h 470951"/>
                <a:gd name="connsiteX27" fmla="*/ 65315 w 360948"/>
                <a:gd name="connsiteY27" fmla="*/ 240632 h 470951"/>
                <a:gd name="connsiteX28" fmla="*/ 82502 w 360948"/>
                <a:gd name="connsiteY28" fmla="*/ 237195 h 470951"/>
                <a:gd name="connsiteX29" fmla="*/ 92815 w 360948"/>
                <a:gd name="connsiteY29" fmla="*/ 216569 h 470951"/>
                <a:gd name="connsiteX30" fmla="*/ 99691 w 360948"/>
                <a:gd name="connsiteY30" fmla="*/ 209694 h 470951"/>
                <a:gd name="connsiteX31" fmla="*/ 110003 w 360948"/>
                <a:gd name="connsiteY31" fmla="*/ 206256 h 470951"/>
                <a:gd name="connsiteX32" fmla="*/ 120316 w 360948"/>
                <a:gd name="connsiteY32" fmla="*/ 199381 h 470951"/>
                <a:gd name="connsiteX33" fmla="*/ 103128 w 360948"/>
                <a:gd name="connsiteY33" fmla="*/ 175318 h 470951"/>
                <a:gd name="connsiteX34" fmla="*/ 92815 w 360948"/>
                <a:gd name="connsiteY34" fmla="*/ 168443 h 470951"/>
                <a:gd name="connsiteX35" fmla="*/ 72190 w 360948"/>
                <a:gd name="connsiteY35" fmla="*/ 161567 h 470951"/>
                <a:gd name="connsiteX36" fmla="*/ 68752 w 360948"/>
                <a:gd name="connsiteY36" fmla="*/ 130629 h 470951"/>
                <a:gd name="connsiteX37" fmla="*/ 75627 w 360948"/>
                <a:gd name="connsiteY37" fmla="*/ 103128 h 470951"/>
                <a:gd name="connsiteX38" fmla="*/ 82503 w 360948"/>
                <a:gd name="connsiteY38" fmla="*/ 82503 h 470951"/>
                <a:gd name="connsiteX39" fmla="*/ 103128 w 360948"/>
                <a:gd name="connsiteY39" fmla="*/ 75628 h 470951"/>
                <a:gd name="connsiteX40" fmla="*/ 110003 w 360948"/>
                <a:gd name="connsiteY40" fmla="*/ 68752 h 470951"/>
                <a:gd name="connsiteX41" fmla="*/ 137504 w 360948"/>
                <a:gd name="connsiteY41" fmla="*/ 61877 h 470951"/>
                <a:gd name="connsiteX42" fmla="*/ 171880 w 360948"/>
                <a:gd name="connsiteY42" fmla="*/ 51564 h 470951"/>
                <a:gd name="connsiteX43" fmla="*/ 192506 w 360948"/>
                <a:gd name="connsiteY43" fmla="*/ 44689 h 470951"/>
                <a:gd name="connsiteX44" fmla="*/ 202818 w 360948"/>
                <a:gd name="connsiteY44" fmla="*/ 41252 h 470951"/>
                <a:gd name="connsiteX45" fmla="*/ 237194 w 360948"/>
                <a:gd name="connsiteY45" fmla="*/ 48127 h 470951"/>
                <a:gd name="connsiteX46" fmla="*/ 257820 w 360948"/>
                <a:gd name="connsiteY46" fmla="*/ 55002 h 470951"/>
                <a:gd name="connsiteX47" fmla="*/ 268133 w 360948"/>
                <a:gd name="connsiteY47" fmla="*/ 58440 h 470951"/>
                <a:gd name="connsiteX48" fmla="*/ 288758 w 360948"/>
                <a:gd name="connsiteY48" fmla="*/ 68752 h 470951"/>
                <a:gd name="connsiteX49" fmla="*/ 302509 w 360948"/>
                <a:gd name="connsiteY49" fmla="*/ 82503 h 470951"/>
                <a:gd name="connsiteX50" fmla="*/ 319697 w 360948"/>
                <a:gd name="connsiteY50" fmla="*/ 103128 h 470951"/>
                <a:gd name="connsiteX51" fmla="*/ 333447 w 360948"/>
                <a:gd name="connsiteY51" fmla="*/ 134067 h 470951"/>
                <a:gd name="connsiteX52" fmla="*/ 330009 w 360948"/>
                <a:gd name="connsiteY52" fmla="*/ 165005 h 470951"/>
                <a:gd name="connsiteX53" fmla="*/ 326572 w 360948"/>
                <a:gd name="connsiteY53" fmla="*/ 175318 h 470951"/>
                <a:gd name="connsiteX54" fmla="*/ 316259 w 360948"/>
                <a:gd name="connsiteY54" fmla="*/ 185631 h 470951"/>
                <a:gd name="connsiteX55" fmla="*/ 312821 w 360948"/>
                <a:gd name="connsiteY55" fmla="*/ 171881 h 470951"/>
                <a:gd name="connsiteX56" fmla="*/ 312821 w 360948"/>
                <a:gd name="connsiteY56" fmla="*/ 202819 h 470951"/>
                <a:gd name="connsiteX57" fmla="*/ 333447 w 360948"/>
                <a:gd name="connsiteY57" fmla="*/ 195943 h 470951"/>
                <a:gd name="connsiteX58" fmla="*/ 343760 w 360948"/>
                <a:gd name="connsiteY58" fmla="*/ 192506 h 470951"/>
                <a:gd name="connsiteX59" fmla="*/ 357510 w 360948"/>
                <a:gd name="connsiteY59" fmla="*/ 161567 h 470951"/>
                <a:gd name="connsiteX60" fmla="*/ 360948 w 360948"/>
                <a:gd name="connsiteY60" fmla="*/ 151255 h 470951"/>
                <a:gd name="connsiteX61" fmla="*/ 357510 w 360948"/>
                <a:gd name="connsiteY61" fmla="*/ 120316 h 470951"/>
                <a:gd name="connsiteX62" fmla="*/ 354072 w 360948"/>
                <a:gd name="connsiteY62" fmla="*/ 110003 h 470951"/>
                <a:gd name="connsiteX63" fmla="*/ 350635 w 360948"/>
                <a:gd name="connsiteY63" fmla="*/ 92816 h 470951"/>
                <a:gd name="connsiteX64" fmla="*/ 343760 w 360948"/>
                <a:gd name="connsiteY64" fmla="*/ 72190 h 470951"/>
                <a:gd name="connsiteX65" fmla="*/ 336884 w 360948"/>
                <a:gd name="connsiteY65" fmla="*/ 65315 h 470951"/>
                <a:gd name="connsiteX66" fmla="*/ 323134 w 360948"/>
                <a:gd name="connsiteY66" fmla="*/ 44689 h 470951"/>
                <a:gd name="connsiteX67" fmla="*/ 302509 w 360948"/>
                <a:gd name="connsiteY67" fmla="*/ 27501 h 470951"/>
                <a:gd name="connsiteX68" fmla="*/ 285321 w 360948"/>
                <a:gd name="connsiteY68" fmla="*/ 13751 h 470951"/>
                <a:gd name="connsiteX69" fmla="*/ 271570 w 360948"/>
                <a:gd name="connsiteY69" fmla="*/ 10313 h 470951"/>
                <a:gd name="connsiteX70" fmla="*/ 223444 w 360948"/>
                <a:gd name="connsiteY70" fmla="*/ 0 h 470951"/>
                <a:gd name="connsiteX71" fmla="*/ 154692 w 360948"/>
                <a:gd name="connsiteY71" fmla="*/ 3438 h 470951"/>
                <a:gd name="connsiteX72" fmla="*/ 140942 w 360948"/>
                <a:gd name="connsiteY72" fmla="*/ 6876 h 470951"/>
                <a:gd name="connsiteX73" fmla="*/ 106566 w 360948"/>
                <a:gd name="connsiteY73" fmla="*/ 20626 h 470951"/>
                <a:gd name="connsiteX74" fmla="*/ 85940 w 360948"/>
                <a:gd name="connsiteY74" fmla="*/ 34376 h 470951"/>
                <a:gd name="connsiteX75" fmla="*/ 75627 w 360948"/>
                <a:gd name="connsiteY75" fmla="*/ 41252 h 470951"/>
                <a:gd name="connsiteX76" fmla="*/ 65315 w 360948"/>
                <a:gd name="connsiteY76" fmla="*/ 44689 h 470951"/>
                <a:gd name="connsiteX77" fmla="*/ 48127 w 360948"/>
                <a:gd name="connsiteY77" fmla="*/ 55002 h 470951"/>
                <a:gd name="connsiteX78" fmla="*/ 34376 w 360948"/>
                <a:gd name="connsiteY78" fmla="*/ 72190 h 470951"/>
                <a:gd name="connsiteX79" fmla="*/ 24063 w 360948"/>
                <a:gd name="connsiteY79" fmla="*/ 82503 h 470951"/>
                <a:gd name="connsiteX80" fmla="*/ 13751 w 360948"/>
                <a:gd name="connsiteY80" fmla="*/ 103128 h 470951"/>
                <a:gd name="connsiteX81" fmla="*/ 6875 w 360948"/>
                <a:gd name="connsiteY81" fmla="*/ 123754 h 470951"/>
                <a:gd name="connsiteX82" fmla="*/ 0 w 360948"/>
                <a:gd name="connsiteY82" fmla="*/ 151255 h 470951"/>
                <a:gd name="connsiteX83" fmla="*/ 6875 w 360948"/>
                <a:gd name="connsiteY83" fmla="*/ 199381 h 470951"/>
                <a:gd name="connsiteX84" fmla="*/ 13751 w 360948"/>
                <a:gd name="connsiteY84" fmla="*/ 230319 h 470951"/>
                <a:gd name="connsiteX85" fmla="*/ 17188 w 360948"/>
                <a:gd name="connsiteY85" fmla="*/ 244070 h 470951"/>
                <a:gd name="connsiteX86" fmla="*/ 24063 w 360948"/>
                <a:gd name="connsiteY86" fmla="*/ 292196 h 470951"/>
                <a:gd name="connsiteX87" fmla="*/ 30939 w 360948"/>
                <a:gd name="connsiteY87" fmla="*/ 326572 h 470951"/>
                <a:gd name="connsiteX88" fmla="*/ 48127 w 360948"/>
                <a:gd name="connsiteY88" fmla="*/ 354073 h 470951"/>
                <a:gd name="connsiteX89" fmla="*/ 65315 w 360948"/>
                <a:gd name="connsiteY89" fmla="*/ 385011 h 470951"/>
                <a:gd name="connsiteX90" fmla="*/ 68752 w 360948"/>
                <a:gd name="connsiteY90" fmla="*/ 395324 h 470951"/>
                <a:gd name="connsiteX91" fmla="*/ 85940 w 360948"/>
                <a:gd name="connsiteY91" fmla="*/ 415949 h 470951"/>
                <a:gd name="connsiteX92" fmla="*/ 89378 w 360948"/>
                <a:gd name="connsiteY92" fmla="*/ 426262 h 470951"/>
                <a:gd name="connsiteX93" fmla="*/ 103128 w 360948"/>
                <a:gd name="connsiteY93" fmla="*/ 446888 h 470951"/>
                <a:gd name="connsiteX94" fmla="*/ 106566 w 360948"/>
                <a:gd name="connsiteY94" fmla="*/ 457200 h 470951"/>
                <a:gd name="connsiteX95" fmla="*/ 127191 w 360948"/>
                <a:gd name="connsiteY95" fmla="*/ 470951 h 470951"/>
                <a:gd name="connsiteX96" fmla="*/ 199381 w 360948"/>
                <a:gd name="connsiteY96" fmla="*/ 467513 h 470951"/>
                <a:gd name="connsiteX97" fmla="*/ 213131 w 360948"/>
                <a:gd name="connsiteY97" fmla="*/ 464076 h 470951"/>
                <a:gd name="connsiteX98" fmla="*/ 268133 w 360948"/>
                <a:gd name="connsiteY98" fmla="*/ 453763 h 470951"/>
                <a:gd name="connsiteX99" fmla="*/ 292196 w 360948"/>
                <a:gd name="connsiteY99" fmla="*/ 440013 h 470951"/>
                <a:gd name="connsiteX100" fmla="*/ 305946 w 360948"/>
                <a:gd name="connsiteY100" fmla="*/ 422825 h 470951"/>
                <a:gd name="connsiteX101" fmla="*/ 312821 w 360948"/>
                <a:gd name="connsiteY101" fmla="*/ 415949 h 470951"/>
                <a:gd name="connsiteX102" fmla="*/ 316259 w 360948"/>
                <a:gd name="connsiteY102" fmla="*/ 405637 h 470951"/>
                <a:gd name="connsiteX103" fmla="*/ 323134 w 360948"/>
                <a:gd name="connsiteY103" fmla="*/ 398761 h 470951"/>
                <a:gd name="connsiteX104" fmla="*/ 330009 w 360948"/>
                <a:gd name="connsiteY104" fmla="*/ 378136 h 470951"/>
                <a:gd name="connsiteX105" fmla="*/ 336884 w 360948"/>
                <a:gd name="connsiteY105" fmla="*/ 357510 h 470951"/>
                <a:gd name="connsiteX106" fmla="*/ 340322 w 360948"/>
                <a:gd name="connsiteY106" fmla="*/ 347197 h 470951"/>
                <a:gd name="connsiteX107" fmla="*/ 343760 w 360948"/>
                <a:gd name="connsiteY107" fmla="*/ 326572 h 470951"/>
                <a:gd name="connsiteX108" fmla="*/ 340322 w 360948"/>
                <a:gd name="connsiteY108" fmla="*/ 309384 h 470951"/>
                <a:gd name="connsiteX109" fmla="*/ 336884 w 360948"/>
                <a:gd name="connsiteY109" fmla="*/ 281883 h 470951"/>
                <a:gd name="connsiteX110" fmla="*/ 333447 w 360948"/>
                <a:gd name="connsiteY110" fmla="*/ 268133 h 470951"/>
                <a:gd name="connsiteX111" fmla="*/ 326572 w 360948"/>
                <a:gd name="connsiteY111" fmla="*/ 233757 h 470951"/>
                <a:gd name="connsiteX112" fmla="*/ 323134 w 360948"/>
                <a:gd name="connsiteY112" fmla="*/ 223444 h 470951"/>
                <a:gd name="connsiteX113" fmla="*/ 278445 w 360948"/>
                <a:gd name="connsiteY113" fmla="*/ 202819 h 470951"/>
                <a:gd name="connsiteX0" fmla="*/ 278445 w 360948"/>
                <a:gd name="connsiteY0" fmla="*/ 202819 h 470951"/>
                <a:gd name="connsiteX1" fmla="*/ 268133 w 360948"/>
                <a:gd name="connsiteY1" fmla="*/ 216569 h 470951"/>
                <a:gd name="connsiteX2" fmla="*/ 261257 w 360948"/>
                <a:gd name="connsiteY2" fmla="*/ 223444 h 470951"/>
                <a:gd name="connsiteX3" fmla="*/ 257820 w 360948"/>
                <a:gd name="connsiteY3" fmla="*/ 233757 h 470951"/>
                <a:gd name="connsiteX4" fmla="*/ 261257 w 360948"/>
                <a:gd name="connsiteY4" fmla="*/ 250945 h 470951"/>
                <a:gd name="connsiteX5" fmla="*/ 271570 w 360948"/>
                <a:gd name="connsiteY5" fmla="*/ 254382 h 470951"/>
                <a:gd name="connsiteX6" fmla="*/ 292196 w 360948"/>
                <a:gd name="connsiteY6" fmla="*/ 257820 h 470951"/>
                <a:gd name="connsiteX7" fmla="*/ 302509 w 360948"/>
                <a:gd name="connsiteY7" fmla="*/ 264695 h 470951"/>
                <a:gd name="connsiteX8" fmla="*/ 312821 w 360948"/>
                <a:gd name="connsiteY8" fmla="*/ 285321 h 470951"/>
                <a:gd name="connsiteX9" fmla="*/ 309384 w 360948"/>
                <a:gd name="connsiteY9" fmla="*/ 319697 h 470951"/>
                <a:gd name="connsiteX10" fmla="*/ 288758 w 360948"/>
                <a:gd name="connsiteY10" fmla="*/ 333447 h 470951"/>
                <a:gd name="connsiteX11" fmla="*/ 281883 w 360948"/>
                <a:gd name="connsiteY11" fmla="*/ 343760 h 470951"/>
                <a:gd name="connsiteX12" fmla="*/ 261257 w 360948"/>
                <a:gd name="connsiteY12" fmla="*/ 357510 h 470951"/>
                <a:gd name="connsiteX13" fmla="*/ 247507 w 360948"/>
                <a:gd name="connsiteY13" fmla="*/ 378136 h 470951"/>
                <a:gd name="connsiteX14" fmla="*/ 213131 w 360948"/>
                <a:gd name="connsiteY14" fmla="*/ 388449 h 470951"/>
                <a:gd name="connsiteX15" fmla="*/ 182193 w 360948"/>
                <a:gd name="connsiteY15" fmla="*/ 391886 h 470951"/>
                <a:gd name="connsiteX16" fmla="*/ 161567 w 360948"/>
                <a:gd name="connsiteY16" fmla="*/ 391886 h 470951"/>
                <a:gd name="connsiteX17" fmla="*/ 151254 w 360948"/>
                <a:gd name="connsiteY17" fmla="*/ 388449 h 470951"/>
                <a:gd name="connsiteX18" fmla="*/ 123754 w 360948"/>
                <a:gd name="connsiteY18" fmla="*/ 385011 h 470951"/>
                <a:gd name="connsiteX19" fmla="*/ 89378 w 360948"/>
                <a:gd name="connsiteY19" fmla="*/ 374698 h 470951"/>
                <a:gd name="connsiteX20" fmla="*/ 68752 w 360948"/>
                <a:gd name="connsiteY20" fmla="*/ 364385 h 470951"/>
                <a:gd name="connsiteX21" fmla="*/ 61877 w 360948"/>
                <a:gd name="connsiteY21" fmla="*/ 354073 h 470951"/>
                <a:gd name="connsiteX22" fmla="*/ 55002 w 360948"/>
                <a:gd name="connsiteY22" fmla="*/ 333447 h 470951"/>
                <a:gd name="connsiteX23" fmla="*/ 51564 w 360948"/>
                <a:gd name="connsiteY23" fmla="*/ 323134 h 470951"/>
                <a:gd name="connsiteX24" fmla="*/ 48127 w 360948"/>
                <a:gd name="connsiteY24" fmla="*/ 312822 h 470951"/>
                <a:gd name="connsiteX25" fmla="*/ 44689 w 360948"/>
                <a:gd name="connsiteY25" fmla="*/ 302509 h 470951"/>
                <a:gd name="connsiteX26" fmla="*/ 51564 w 360948"/>
                <a:gd name="connsiteY26" fmla="*/ 257820 h 470951"/>
                <a:gd name="connsiteX27" fmla="*/ 65315 w 360948"/>
                <a:gd name="connsiteY27" fmla="*/ 240632 h 470951"/>
                <a:gd name="connsiteX28" fmla="*/ 82502 w 360948"/>
                <a:gd name="connsiteY28" fmla="*/ 237195 h 470951"/>
                <a:gd name="connsiteX29" fmla="*/ 92815 w 360948"/>
                <a:gd name="connsiteY29" fmla="*/ 216569 h 470951"/>
                <a:gd name="connsiteX30" fmla="*/ 110004 w 360948"/>
                <a:gd name="connsiteY30" fmla="*/ 220007 h 470951"/>
                <a:gd name="connsiteX31" fmla="*/ 110003 w 360948"/>
                <a:gd name="connsiteY31" fmla="*/ 206256 h 470951"/>
                <a:gd name="connsiteX32" fmla="*/ 120316 w 360948"/>
                <a:gd name="connsiteY32" fmla="*/ 199381 h 470951"/>
                <a:gd name="connsiteX33" fmla="*/ 103128 w 360948"/>
                <a:gd name="connsiteY33" fmla="*/ 175318 h 470951"/>
                <a:gd name="connsiteX34" fmla="*/ 92815 w 360948"/>
                <a:gd name="connsiteY34" fmla="*/ 168443 h 470951"/>
                <a:gd name="connsiteX35" fmla="*/ 72190 w 360948"/>
                <a:gd name="connsiteY35" fmla="*/ 161567 h 470951"/>
                <a:gd name="connsiteX36" fmla="*/ 68752 w 360948"/>
                <a:gd name="connsiteY36" fmla="*/ 130629 h 470951"/>
                <a:gd name="connsiteX37" fmla="*/ 75627 w 360948"/>
                <a:gd name="connsiteY37" fmla="*/ 103128 h 470951"/>
                <a:gd name="connsiteX38" fmla="*/ 82503 w 360948"/>
                <a:gd name="connsiteY38" fmla="*/ 82503 h 470951"/>
                <a:gd name="connsiteX39" fmla="*/ 103128 w 360948"/>
                <a:gd name="connsiteY39" fmla="*/ 75628 h 470951"/>
                <a:gd name="connsiteX40" fmla="*/ 110003 w 360948"/>
                <a:gd name="connsiteY40" fmla="*/ 68752 h 470951"/>
                <a:gd name="connsiteX41" fmla="*/ 137504 w 360948"/>
                <a:gd name="connsiteY41" fmla="*/ 61877 h 470951"/>
                <a:gd name="connsiteX42" fmla="*/ 171880 w 360948"/>
                <a:gd name="connsiteY42" fmla="*/ 51564 h 470951"/>
                <a:gd name="connsiteX43" fmla="*/ 192506 w 360948"/>
                <a:gd name="connsiteY43" fmla="*/ 44689 h 470951"/>
                <a:gd name="connsiteX44" fmla="*/ 202818 w 360948"/>
                <a:gd name="connsiteY44" fmla="*/ 41252 h 470951"/>
                <a:gd name="connsiteX45" fmla="*/ 237194 w 360948"/>
                <a:gd name="connsiteY45" fmla="*/ 48127 h 470951"/>
                <a:gd name="connsiteX46" fmla="*/ 257820 w 360948"/>
                <a:gd name="connsiteY46" fmla="*/ 55002 h 470951"/>
                <a:gd name="connsiteX47" fmla="*/ 268133 w 360948"/>
                <a:gd name="connsiteY47" fmla="*/ 58440 h 470951"/>
                <a:gd name="connsiteX48" fmla="*/ 288758 w 360948"/>
                <a:gd name="connsiteY48" fmla="*/ 68752 h 470951"/>
                <a:gd name="connsiteX49" fmla="*/ 302509 w 360948"/>
                <a:gd name="connsiteY49" fmla="*/ 82503 h 470951"/>
                <a:gd name="connsiteX50" fmla="*/ 319697 w 360948"/>
                <a:gd name="connsiteY50" fmla="*/ 103128 h 470951"/>
                <a:gd name="connsiteX51" fmla="*/ 333447 w 360948"/>
                <a:gd name="connsiteY51" fmla="*/ 134067 h 470951"/>
                <a:gd name="connsiteX52" fmla="*/ 330009 w 360948"/>
                <a:gd name="connsiteY52" fmla="*/ 165005 h 470951"/>
                <a:gd name="connsiteX53" fmla="*/ 326572 w 360948"/>
                <a:gd name="connsiteY53" fmla="*/ 175318 h 470951"/>
                <a:gd name="connsiteX54" fmla="*/ 316259 w 360948"/>
                <a:gd name="connsiteY54" fmla="*/ 185631 h 470951"/>
                <a:gd name="connsiteX55" fmla="*/ 312821 w 360948"/>
                <a:gd name="connsiteY55" fmla="*/ 171881 h 470951"/>
                <a:gd name="connsiteX56" fmla="*/ 312821 w 360948"/>
                <a:gd name="connsiteY56" fmla="*/ 202819 h 470951"/>
                <a:gd name="connsiteX57" fmla="*/ 333447 w 360948"/>
                <a:gd name="connsiteY57" fmla="*/ 195943 h 470951"/>
                <a:gd name="connsiteX58" fmla="*/ 343760 w 360948"/>
                <a:gd name="connsiteY58" fmla="*/ 192506 h 470951"/>
                <a:gd name="connsiteX59" fmla="*/ 357510 w 360948"/>
                <a:gd name="connsiteY59" fmla="*/ 161567 h 470951"/>
                <a:gd name="connsiteX60" fmla="*/ 360948 w 360948"/>
                <a:gd name="connsiteY60" fmla="*/ 151255 h 470951"/>
                <a:gd name="connsiteX61" fmla="*/ 357510 w 360948"/>
                <a:gd name="connsiteY61" fmla="*/ 120316 h 470951"/>
                <a:gd name="connsiteX62" fmla="*/ 354072 w 360948"/>
                <a:gd name="connsiteY62" fmla="*/ 110003 h 470951"/>
                <a:gd name="connsiteX63" fmla="*/ 350635 w 360948"/>
                <a:gd name="connsiteY63" fmla="*/ 92816 h 470951"/>
                <a:gd name="connsiteX64" fmla="*/ 343760 w 360948"/>
                <a:gd name="connsiteY64" fmla="*/ 72190 h 470951"/>
                <a:gd name="connsiteX65" fmla="*/ 336884 w 360948"/>
                <a:gd name="connsiteY65" fmla="*/ 65315 h 470951"/>
                <a:gd name="connsiteX66" fmla="*/ 323134 w 360948"/>
                <a:gd name="connsiteY66" fmla="*/ 44689 h 470951"/>
                <a:gd name="connsiteX67" fmla="*/ 302509 w 360948"/>
                <a:gd name="connsiteY67" fmla="*/ 27501 h 470951"/>
                <a:gd name="connsiteX68" fmla="*/ 285321 w 360948"/>
                <a:gd name="connsiteY68" fmla="*/ 13751 h 470951"/>
                <a:gd name="connsiteX69" fmla="*/ 271570 w 360948"/>
                <a:gd name="connsiteY69" fmla="*/ 10313 h 470951"/>
                <a:gd name="connsiteX70" fmla="*/ 223444 w 360948"/>
                <a:gd name="connsiteY70" fmla="*/ 0 h 470951"/>
                <a:gd name="connsiteX71" fmla="*/ 154692 w 360948"/>
                <a:gd name="connsiteY71" fmla="*/ 3438 h 470951"/>
                <a:gd name="connsiteX72" fmla="*/ 140942 w 360948"/>
                <a:gd name="connsiteY72" fmla="*/ 6876 h 470951"/>
                <a:gd name="connsiteX73" fmla="*/ 106566 w 360948"/>
                <a:gd name="connsiteY73" fmla="*/ 20626 h 470951"/>
                <a:gd name="connsiteX74" fmla="*/ 85940 w 360948"/>
                <a:gd name="connsiteY74" fmla="*/ 34376 h 470951"/>
                <a:gd name="connsiteX75" fmla="*/ 75627 w 360948"/>
                <a:gd name="connsiteY75" fmla="*/ 41252 h 470951"/>
                <a:gd name="connsiteX76" fmla="*/ 65315 w 360948"/>
                <a:gd name="connsiteY76" fmla="*/ 44689 h 470951"/>
                <a:gd name="connsiteX77" fmla="*/ 48127 w 360948"/>
                <a:gd name="connsiteY77" fmla="*/ 55002 h 470951"/>
                <a:gd name="connsiteX78" fmla="*/ 34376 w 360948"/>
                <a:gd name="connsiteY78" fmla="*/ 72190 h 470951"/>
                <a:gd name="connsiteX79" fmla="*/ 24063 w 360948"/>
                <a:gd name="connsiteY79" fmla="*/ 82503 h 470951"/>
                <a:gd name="connsiteX80" fmla="*/ 13751 w 360948"/>
                <a:gd name="connsiteY80" fmla="*/ 103128 h 470951"/>
                <a:gd name="connsiteX81" fmla="*/ 6875 w 360948"/>
                <a:gd name="connsiteY81" fmla="*/ 123754 h 470951"/>
                <a:gd name="connsiteX82" fmla="*/ 0 w 360948"/>
                <a:gd name="connsiteY82" fmla="*/ 151255 h 470951"/>
                <a:gd name="connsiteX83" fmla="*/ 6875 w 360948"/>
                <a:gd name="connsiteY83" fmla="*/ 199381 h 470951"/>
                <a:gd name="connsiteX84" fmla="*/ 13751 w 360948"/>
                <a:gd name="connsiteY84" fmla="*/ 230319 h 470951"/>
                <a:gd name="connsiteX85" fmla="*/ 17188 w 360948"/>
                <a:gd name="connsiteY85" fmla="*/ 244070 h 470951"/>
                <a:gd name="connsiteX86" fmla="*/ 24063 w 360948"/>
                <a:gd name="connsiteY86" fmla="*/ 292196 h 470951"/>
                <a:gd name="connsiteX87" fmla="*/ 30939 w 360948"/>
                <a:gd name="connsiteY87" fmla="*/ 326572 h 470951"/>
                <a:gd name="connsiteX88" fmla="*/ 48127 w 360948"/>
                <a:gd name="connsiteY88" fmla="*/ 354073 h 470951"/>
                <a:gd name="connsiteX89" fmla="*/ 65315 w 360948"/>
                <a:gd name="connsiteY89" fmla="*/ 385011 h 470951"/>
                <a:gd name="connsiteX90" fmla="*/ 68752 w 360948"/>
                <a:gd name="connsiteY90" fmla="*/ 395324 h 470951"/>
                <a:gd name="connsiteX91" fmla="*/ 85940 w 360948"/>
                <a:gd name="connsiteY91" fmla="*/ 415949 h 470951"/>
                <a:gd name="connsiteX92" fmla="*/ 89378 w 360948"/>
                <a:gd name="connsiteY92" fmla="*/ 426262 h 470951"/>
                <a:gd name="connsiteX93" fmla="*/ 103128 w 360948"/>
                <a:gd name="connsiteY93" fmla="*/ 446888 h 470951"/>
                <a:gd name="connsiteX94" fmla="*/ 106566 w 360948"/>
                <a:gd name="connsiteY94" fmla="*/ 457200 h 470951"/>
                <a:gd name="connsiteX95" fmla="*/ 127191 w 360948"/>
                <a:gd name="connsiteY95" fmla="*/ 470951 h 470951"/>
                <a:gd name="connsiteX96" fmla="*/ 199381 w 360948"/>
                <a:gd name="connsiteY96" fmla="*/ 467513 h 470951"/>
                <a:gd name="connsiteX97" fmla="*/ 213131 w 360948"/>
                <a:gd name="connsiteY97" fmla="*/ 464076 h 470951"/>
                <a:gd name="connsiteX98" fmla="*/ 268133 w 360948"/>
                <a:gd name="connsiteY98" fmla="*/ 453763 h 470951"/>
                <a:gd name="connsiteX99" fmla="*/ 292196 w 360948"/>
                <a:gd name="connsiteY99" fmla="*/ 440013 h 470951"/>
                <a:gd name="connsiteX100" fmla="*/ 305946 w 360948"/>
                <a:gd name="connsiteY100" fmla="*/ 422825 h 470951"/>
                <a:gd name="connsiteX101" fmla="*/ 312821 w 360948"/>
                <a:gd name="connsiteY101" fmla="*/ 415949 h 470951"/>
                <a:gd name="connsiteX102" fmla="*/ 316259 w 360948"/>
                <a:gd name="connsiteY102" fmla="*/ 405637 h 470951"/>
                <a:gd name="connsiteX103" fmla="*/ 323134 w 360948"/>
                <a:gd name="connsiteY103" fmla="*/ 398761 h 470951"/>
                <a:gd name="connsiteX104" fmla="*/ 330009 w 360948"/>
                <a:gd name="connsiteY104" fmla="*/ 378136 h 470951"/>
                <a:gd name="connsiteX105" fmla="*/ 336884 w 360948"/>
                <a:gd name="connsiteY105" fmla="*/ 357510 h 470951"/>
                <a:gd name="connsiteX106" fmla="*/ 340322 w 360948"/>
                <a:gd name="connsiteY106" fmla="*/ 347197 h 470951"/>
                <a:gd name="connsiteX107" fmla="*/ 343760 w 360948"/>
                <a:gd name="connsiteY107" fmla="*/ 326572 h 470951"/>
                <a:gd name="connsiteX108" fmla="*/ 340322 w 360948"/>
                <a:gd name="connsiteY108" fmla="*/ 309384 h 470951"/>
                <a:gd name="connsiteX109" fmla="*/ 336884 w 360948"/>
                <a:gd name="connsiteY109" fmla="*/ 281883 h 470951"/>
                <a:gd name="connsiteX110" fmla="*/ 333447 w 360948"/>
                <a:gd name="connsiteY110" fmla="*/ 268133 h 470951"/>
                <a:gd name="connsiteX111" fmla="*/ 326572 w 360948"/>
                <a:gd name="connsiteY111" fmla="*/ 233757 h 470951"/>
                <a:gd name="connsiteX112" fmla="*/ 323134 w 360948"/>
                <a:gd name="connsiteY112" fmla="*/ 223444 h 470951"/>
                <a:gd name="connsiteX113" fmla="*/ 278445 w 360948"/>
                <a:gd name="connsiteY113" fmla="*/ 202819 h 470951"/>
                <a:gd name="connsiteX0" fmla="*/ 278445 w 391886"/>
                <a:gd name="connsiteY0" fmla="*/ 202819 h 470951"/>
                <a:gd name="connsiteX1" fmla="*/ 268133 w 391886"/>
                <a:gd name="connsiteY1" fmla="*/ 216569 h 470951"/>
                <a:gd name="connsiteX2" fmla="*/ 261257 w 391886"/>
                <a:gd name="connsiteY2" fmla="*/ 223444 h 470951"/>
                <a:gd name="connsiteX3" fmla="*/ 257820 w 391886"/>
                <a:gd name="connsiteY3" fmla="*/ 233757 h 470951"/>
                <a:gd name="connsiteX4" fmla="*/ 261257 w 391886"/>
                <a:gd name="connsiteY4" fmla="*/ 250945 h 470951"/>
                <a:gd name="connsiteX5" fmla="*/ 271570 w 391886"/>
                <a:gd name="connsiteY5" fmla="*/ 254382 h 470951"/>
                <a:gd name="connsiteX6" fmla="*/ 292196 w 391886"/>
                <a:gd name="connsiteY6" fmla="*/ 257820 h 470951"/>
                <a:gd name="connsiteX7" fmla="*/ 302509 w 391886"/>
                <a:gd name="connsiteY7" fmla="*/ 264695 h 470951"/>
                <a:gd name="connsiteX8" fmla="*/ 312821 w 391886"/>
                <a:gd name="connsiteY8" fmla="*/ 285321 h 470951"/>
                <a:gd name="connsiteX9" fmla="*/ 309384 w 391886"/>
                <a:gd name="connsiteY9" fmla="*/ 319697 h 470951"/>
                <a:gd name="connsiteX10" fmla="*/ 288758 w 391886"/>
                <a:gd name="connsiteY10" fmla="*/ 333447 h 470951"/>
                <a:gd name="connsiteX11" fmla="*/ 281883 w 391886"/>
                <a:gd name="connsiteY11" fmla="*/ 343760 h 470951"/>
                <a:gd name="connsiteX12" fmla="*/ 261257 w 391886"/>
                <a:gd name="connsiteY12" fmla="*/ 357510 h 470951"/>
                <a:gd name="connsiteX13" fmla="*/ 247507 w 391886"/>
                <a:gd name="connsiteY13" fmla="*/ 378136 h 470951"/>
                <a:gd name="connsiteX14" fmla="*/ 213131 w 391886"/>
                <a:gd name="connsiteY14" fmla="*/ 388449 h 470951"/>
                <a:gd name="connsiteX15" fmla="*/ 182193 w 391886"/>
                <a:gd name="connsiteY15" fmla="*/ 391886 h 470951"/>
                <a:gd name="connsiteX16" fmla="*/ 161567 w 391886"/>
                <a:gd name="connsiteY16" fmla="*/ 391886 h 470951"/>
                <a:gd name="connsiteX17" fmla="*/ 151254 w 391886"/>
                <a:gd name="connsiteY17" fmla="*/ 388449 h 470951"/>
                <a:gd name="connsiteX18" fmla="*/ 123754 w 391886"/>
                <a:gd name="connsiteY18" fmla="*/ 385011 h 470951"/>
                <a:gd name="connsiteX19" fmla="*/ 89378 w 391886"/>
                <a:gd name="connsiteY19" fmla="*/ 374698 h 470951"/>
                <a:gd name="connsiteX20" fmla="*/ 68752 w 391886"/>
                <a:gd name="connsiteY20" fmla="*/ 364385 h 470951"/>
                <a:gd name="connsiteX21" fmla="*/ 61877 w 391886"/>
                <a:gd name="connsiteY21" fmla="*/ 354073 h 470951"/>
                <a:gd name="connsiteX22" fmla="*/ 55002 w 391886"/>
                <a:gd name="connsiteY22" fmla="*/ 333447 h 470951"/>
                <a:gd name="connsiteX23" fmla="*/ 51564 w 391886"/>
                <a:gd name="connsiteY23" fmla="*/ 323134 h 470951"/>
                <a:gd name="connsiteX24" fmla="*/ 48127 w 391886"/>
                <a:gd name="connsiteY24" fmla="*/ 312822 h 470951"/>
                <a:gd name="connsiteX25" fmla="*/ 44689 w 391886"/>
                <a:gd name="connsiteY25" fmla="*/ 302509 h 470951"/>
                <a:gd name="connsiteX26" fmla="*/ 51564 w 391886"/>
                <a:gd name="connsiteY26" fmla="*/ 257820 h 470951"/>
                <a:gd name="connsiteX27" fmla="*/ 65315 w 391886"/>
                <a:gd name="connsiteY27" fmla="*/ 240632 h 470951"/>
                <a:gd name="connsiteX28" fmla="*/ 82502 w 391886"/>
                <a:gd name="connsiteY28" fmla="*/ 237195 h 470951"/>
                <a:gd name="connsiteX29" fmla="*/ 92815 w 391886"/>
                <a:gd name="connsiteY29" fmla="*/ 216569 h 470951"/>
                <a:gd name="connsiteX30" fmla="*/ 110004 w 391886"/>
                <a:gd name="connsiteY30" fmla="*/ 220007 h 470951"/>
                <a:gd name="connsiteX31" fmla="*/ 110003 w 391886"/>
                <a:gd name="connsiteY31" fmla="*/ 206256 h 470951"/>
                <a:gd name="connsiteX32" fmla="*/ 120316 w 391886"/>
                <a:gd name="connsiteY32" fmla="*/ 199381 h 470951"/>
                <a:gd name="connsiteX33" fmla="*/ 103128 w 391886"/>
                <a:gd name="connsiteY33" fmla="*/ 175318 h 470951"/>
                <a:gd name="connsiteX34" fmla="*/ 92815 w 391886"/>
                <a:gd name="connsiteY34" fmla="*/ 168443 h 470951"/>
                <a:gd name="connsiteX35" fmla="*/ 72190 w 391886"/>
                <a:gd name="connsiteY35" fmla="*/ 161567 h 470951"/>
                <a:gd name="connsiteX36" fmla="*/ 68752 w 391886"/>
                <a:gd name="connsiteY36" fmla="*/ 130629 h 470951"/>
                <a:gd name="connsiteX37" fmla="*/ 75627 w 391886"/>
                <a:gd name="connsiteY37" fmla="*/ 103128 h 470951"/>
                <a:gd name="connsiteX38" fmla="*/ 82503 w 391886"/>
                <a:gd name="connsiteY38" fmla="*/ 82503 h 470951"/>
                <a:gd name="connsiteX39" fmla="*/ 103128 w 391886"/>
                <a:gd name="connsiteY39" fmla="*/ 75628 h 470951"/>
                <a:gd name="connsiteX40" fmla="*/ 110003 w 391886"/>
                <a:gd name="connsiteY40" fmla="*/ 68752 h 470951"/>
                <a:gd name="connsiteX41" fmla="*/ 137504 w 391886"/>
                <a:gd name="connsiteY41" fmla="*/ 61877 h 470951"/>
                <a:gd name="connsiteX42" fmla="*/ 171880 w 391886"/>
                <a:gd name="connsiteY42" fmla="*/ 51564 h 470951"/>
                <a:gd name="connsiteX43" fmla="*/ 192506 w 391886"/>
                <a:gd name="connsiteY43" fmla="*/ 44689 h 470951"/>
                <a:gd name="connsiteX44" fmla="*/ 202818 w 391886"/>
                <a:gd name="connsiteY44" fmla="*/ 41252 h 470951"/>
                <a:gd name="connsiteX45" fmla="*/ 237194 w 391886"/>
                <a:gd name="connsiteY45" fmla="*/ 48127 h 470951"/>
                <a:gd name="connsiteX46" fmla="*/ 257820 w 391886"/>
                <a:gd name="connsiteY46" fmla="*/ 55002 h 470951"/>
                <a:gd name="connsiteX47" fmla="*/ 268133 w 391886"/>
                <a:gd name="connsiteY47" fmla="*/ 58440 h 470951"/>
                <a:gd name="connsiteX48" fmla="*/ 288758 w 391886"/>
                <a:gd name="connsiteY48" fmla="*/ 68752 h 470951"/>
                <a:gd name="connsiteX49" fmla="*/ 302509 w 391886"/>
                <a:gd name="connsiteY49" fmla="*/ 82503 h 470951"/>
                <a:gd name="connsiteX50" fmla="*/ 319697 w 391886"/>
                <a:gd name="connsiteY50" fmla="*/ 103128 h 470951"/>
                <a:gd name="connsiteX51" fmla="*/ 333447 w 391886"/>
                <a:gd name="connsiteY51" fmla="*/ 134067 h 470951"/>
                <a:gd name="connsiteX52" fmla="*/ 330009 w 391886"/>
                <a:gd name="connsiteY52" fmla="*/ 165005 h 470951"/>
                <a:gd name="connsiteX53" fmla="*/ 326572 w 391886"/>
                <a:gd name="connsiteY53" fmla="*/ 175318 h 470951"/>
                <a:gd name="connsiteX54" fmla="*/ 316259 w 391886"/>
                <a:gd name="connsiteY54" fmla="*/ 185631 h 470951"/>
                <a:gd name="connsiteX55" fmla="*/ 312821 w 391886"/>
                <a:gd name="connsiteY55" fmla="*/ 171881 h 470951"/>
                <a:gd name="connsiteX56" fmla="*/ 312821 w 391886"/>
                <a:gd name="connsiteY56" fmla="*/ 202819 h 470951"/>
                <a:gd name="connsiteX57" fmla="*/ 333447 w 391886"/>
                <a:gd name="connsiteY57" fmla="*/ 195943 h 470951"/>
                <a:gd name="connsiteX58" fmla="*/ 343760 w 391886"/>
                <a:gd name="connsiteY58" fmla="*/ 192506 h 470951"/>
                <a:gd name="connsiteX59" fmla="*/ 357510 w 391886"/>
                <a:gd name="connsiteY59" fmla="*/ 161567 h 470951"/>
                <a:gd name="connsiteX60" fmla="*/ 360948 w 391886"/>
                <a:gd name="connsiteY60" fmla="*/ 151255 h 470951"/>
                <a:gd name="connsiteX61" fmla="*/ 357510 w 391886"/>
                <a:gd name="connsiteY61" fmla="*/ 120316 h 470951"/>
                <a:gd name="connsiteX62" fmla="*/ 354072 w 391886"/>
                <a:gd name="connsiteY62" fmla="*/ 110003 h 470951"/>
                <a:gd name="connsiteX63" fmla="*/ 350635 w 391886"/>
                <a:gd name="connsiteY63" fmla="*/ 92816 h 470951"/>
                <a:gd name="connsiteX64" fmla="*/ 343760 w 391886"/>
                <a:gd name="connsiteY64" fmla="*/ 72190 h 470951"/>
                <a:gd name="connsiteX65" fmla="*/ 336884 w 391886"/>
                <a:gd name="connsiteY65" fmla="*/ 65315 h 470951"/>
                <a:gd name="connsiteX66" fmla="*/ 323134 w 391886"/>
                <a:gd name="connsiteY66" fmla="*/ 44689 h 470951"/>
                <a:gd name="connsiteX67" fmla="*/ 302509 w 391886"/>
                <a:gd name="connsiteY67" fmla="*/ 27501 h 470951"/>
                <a:gd name="connsiteX68" fmla="*/ 285321 w 391886"/>
                <a:gd name="connsiteY68" fmla="*/ 13751 h 470951"/>
                <a:gd name="connsiteX69" fmla="*/ 271570 w 391886"/>
                <a:gd name="connsiteY69" fmla="*/ 10313 h 470951"/>
                <a:gd name="connsiteX70" fmla="*/ 223444 w 391886"/>
                <a:gd name="connsiteY70" fmla="*/ 0 h 470951"/>
                <a:gd name="connsiteX71" fmla="*/ 154692 w 391886"/>
                <a:gd name="connsiteY71" fmla="*/ 3438 h 470951"/>
                <a:gd name="connsiteX72" fmla="*/ 140942 w 391886"/>
                <a:gd name="connsiteY72" fmla="*/ 6876 h 470951"/>
                <a:gd name="connsiteX73" fmla="*/ 106566 w 391886"/>
                <a:gd name="connsiteY73" fmla="*/ 20626 h 470951"/>
                <a:gd name="connsiteX74" fmla="*/ 85940 w 391886"/>
                <a:gd name="connsiteY74" fmla="*/ 34376 h 470951"/>
                <a:gd name="connsiteX75" fmla="*/ 75627 w 391886"/>
                <a:gd name="connsiteY75" fmla="*/ 41252 h 470951"/>
                <a:gd name="connsiteX76" fmla="*/ 65315 w 391886"/>
                <a:gd name="connsiteY76" fmla="*/ 44689 h 470951"/>
                <a:gd name="connsiteX77" fmla="*/ 48127 w 391886"/>
                <a:gd name="connsiteY77" fmla="*/ 55002 h 470951"/>
                <a:gd name="connsiteX78" fmla="*/ 34376 w 391886"/>
                <a:gd name="connsiteY78" fmla="*/ 72190 h 470951"/>
                <a:gd name="connsiteX79" fmla="*/ 24063 w 391886"/>
                <a:gd name="connsiteY79" fmla="*/ 82503 h 470951"/>
                <a:gd name="connsiteX80" fmla="*/ 13751 w 391886"/>
                <a:gd name="connsiteY80" fmla="*/ 103128 h 470951"/>
                <a:gd name="connsiteX81" fmla="*/ 6875 w 391886"/>
                <a:gd name="connsiteY81" fmla="*/ 123754 h 470951"/>
                <a:gd name="connsiteX82" fmla="*/ 0 w 391886"/>
                <a:gd name="connsiteY82" fmla="*/ 151255 h 470951"/>
                <a:gd name="connsiteX83" fmla="*/ 6875 w 391886"/>
                <a:gd name="connsiteY83" fmla="*/ 199381 h 470951"/>
                <a:gd name="connsiteX84" fmla="*/ 13751 w 391886"/>
                <a:gd name="connsiteY84" fmla="*/ 230319 h 470951"/>
                <a:gd name="connsiteX85" fmla="*/ 17188 w 391886"/>
                <a:gd name="connsiteY85" fmla="*/ 244070 h 470951"/>
                <a:gd name="connsiteX86" fmla="*/ 24063 w 391886"/>
                <a:gd name="connsiteY86" fmla="*/ 292196 h 470951"/>
                <a:gd name="connsiteX87" fmla="*/ 30939 w 391886"/>
                <a:gd name="connsiteY87" fmla="*/ 326572 h 470951"/>
                <a:gd name="connsiteX88" fmla="*/ 48127 w 391886"/>
                <a:gd name="connsiteY88" fmla="*/ 354073 h 470951"/>
                <a:gd name="connsiteX89" fmla="*/ 65315 w 391886"/>
                <a:gd name="connsiteY89" fmla="*/ 385011 h 470951"/>
                <a:gd name="connsiteX90" fmla="*/ 68752 w 391886"/>
                <a:gd name="connsiteY90" fmla="*/ 395324 h 470951"/>
                <a:gd name="connsiteX91" fmla="*/ 85940 w 391886"/>
                <a:gd name="connsiteY91" fmla="*/ 415949 h 470951"/>
                <a:gd name="connsiteX92" fmla="*/ 89378 w 391886"/>
                <a:gd name="connsiteY92" fmla="*/ 426262 h 470951"/>
                <a:gd name="connsiteX93" fmla="*/ 103128 w 391886"/>
                <a:gd name="connsiteY93" fmla="*/ 446888 h 470951"/>
                <a:gd name="connsiteX94" fmla="*/ 106566 w 391886"/>
                <a:gd name="connsiteY94" fmla="*/ 457200 h 470951"/>
                <a:gd name="connsiteX95" fmla="*/ 127191 w 391886"/>
                <a:gd name="connsiteY95" fmla="*/ 470951 h 470951"/>
                <a:gd name="connsiteX96" fmla="*/ 199381 w 391886"/>
                <a:gd name="connsiteY96" fmla="*/ 467513 h 470951"/>
                <a:gd name="connsiteX97" fmla="*/ 213131 w 391886"/>
                <a:gd name="connsiteY97" fmla="*/ 464076 h 470951"/>
                <a:gd name="connsiteX98" fmla="*/ 268133 w 391886"/>
                <a:gd name="connsiteY98" fmla="*/ 453763 h 470951"/>
                <a:gd name="connsiteX99" fmla="*/ 292196 w 391886"/>
                <a:gd name="connsiteY99" fmla="*/ 440013 h 470951"/>
                <a:gd name="connsiteX100" fmla="*/ 305946 w 391886"/>
                <a:gd name="connsiteY100" fmla="*/ 422825 h 470951"/>
                <a:gd name="connsiteX101" fmla="*/ 312821 w 391886"/>
                <a:gd name="connsiteY101" fmla="*/ 415949 h 470951"/>
                <a:gd name="connsiteX102" fmla="*/ 316259 w 391886"/>
                <a:gd name="connsiteY102" fmla="*/ 405637 h 470951"/>
                <a:gd name="connsiteX103" fmla="*/ 323134 w 391886"/>
                <a:gd name="connsiteY103" fmla="*/ 398761 h 470951"/>
                <a:gd name="connsiteX104" fmla="*/ 330009 w 391886"/>
                <a:gd name="connsiteY104" fmla="*/ 378136 h 470951"/>
                <a:gd name="connsiteX105" fmla="*/ 336884 w 391886"/>
                <a:gd name="connsiteY105" fmla="*/ 357510 h 470951"/>
                <a:gd name="connsiteX106" fmla="*/ 340322 w 391886"/>
                <a:gd name="connsiteY106" fmla="*/ 347197 h 470951"/>
                <a:gd name="connsiteX107" fmla="*/ 391886 w 391886"/>
                <a:gd name="connsiteY107" fmla="*/ 333447 h 470951"/>
                <a:gd name="connsiteX108" fmla="*/ 340322 w 391886"/>
                <a:gd name="connsiteY108" fmla="*/ 309384 h 470951"/>
                <a:gd name="connsiteX109" fmla="*/ 336884 w 391886"/>
                <a:gd name="connsiteY109" fmla="*/ 281883 h 470951"/>
                <a:gd name="connsiteX110" fmla="*/ 333447 w 391886"/>
                <a:gd name="connsiteY110" fmla="*/ 268133 h 470951"/>
                <a:gd name="connsiteX111" fmla="*/ 326572 w 391886"/>
                <a:gd name="connsiteY111" fmla="*/ 233757 h 470951"/>
                <a:gd name="connsiteX112" fmla="*/ 323134 w 391886"/>
                <a:gd name="connsiteY112" fmla="*/ 223444 h 470951"/>
                <a:gd name="connsiteX113" fmla="*/ 278445 w 391886"/>
                <a:gd name="connsiteY113" fmla="*/ 202819 h 470951"/>
                <a:gd name="connsiteX0" fmla="*/ 278445 w 391886"/>
                <a:gd name="connsiteY0" fmla="*/ 202819 h 470951"/>
                <a:gd name="connsiteX1" fmla="*/ 268133 w 391886"/>
                <a:gd name="connsiteY1" fmla="*/ 216569 h 470951"/>
                <a:gd name="connsiteX2" fmla="*/ 261257 w 391886"/>
                <a:gd name="connsiteY2" fmla="*/ 223444 h 470951"/>
                <a:gd name="connsiteX3" fmla="*/ 257820 w 391886"/>
                <a:gd name="connsiteY3" fmla="*/ 233757 h 470951"/>
                <a:gd name="connsiteX4" fmla="*/ 261257 w 391886"/>
                <a:gd name="connsiteY4" fmla="*/ 250945 h 470951"/>
                <a:gd name="connsiteX5" fmla="*/ 271570 w 391886"/>
                <a:gd name="connsiteY5" fmla="*/ 254382 h 470951"/>
                <a:gd name="connsiteX6" fmla="*/ 292196 w 391886"/>
                <a:gd name="connsiteY6" fmla="*/ 257820 h 470951"/>
                <a:gd name="connsiteX7" fmla="*/ 302509 w 391886"/>
                <a:gd name="connsiteY7" fmla="*/ 264695 h 470951"/>
                <a:gd name="connsiteX8" fmla="*/ 312821 w 391886"/>
                <a:gd name="connsiteY8" fmla="*/ 285321 h 470951"/>
                <a:gd name="connsiteX9" fmla="*/ 309384 w 391886"/>
                <a:gd name="connsiteY9" fmla="*/ 319697 h 470951"/>
                <a:gd name="connsiteX10" fmla="*/ 288758 w 391886"/>
                <a:gd name="connsiteY10" fmla="*/ 333447 h 470951"/>
                <a:gd name="connsiteX11" fmla="*/ 281883 w 391886"/>
                <a:gd name="connsiteY11" fmla="*/ 343760 h 470951"/>
                <a:gd name="connsiteX12" fmla="*/ 261257 w 391886"/>
                <a:gd name="connsiteY12" fmla="*/ 357510 h 470951"/>
                <a:gd name="connsiteX13" fmla="*/ 247507 w 391886"/>
                <a:gd name="connsiteY13" fmla="*/ 378136 h 470951"/>
                <a:gd name="connsiteX14" fmla="*/ 213131 w 391886"/>
                <a:gd name="connsiteY14" fmla="*/ 388449 h 470951"/>
                <a:gd name="connsiteX15" fmla="*/ 182193 w 391886"/>
                <a:gd name="connsiteY15" fmla="*/ 391886 h 470951"/>
                <a:gd name="connsiteX16" fmla="*/ 161567 w 391886"/>
                <a:gd name="connsiteY16" fmla="*/ 391886 h 470951"/>
                <a:gd name="connsiteX17" fmla="*/ 151254 w 391886"/>
                <a:gd name="connsiteY17" fmla="*/ 388449 h 470951"/>
                <a:gd name="connsiteX18" fmla="*/ 123754 w 391886"/>
                <a:gd name="connsiteY18" fmla="*/ 385011 h 470951"/>
                <a:gd name="connsiteX19" fmla="*/ 89378 w 391886"/>
                <a:gd name="connsiteY19" fmla="*/ 374698 h 470951"/>
                <a:gd name="connsiteX20" fmla="*/ 68752 w 391886"/>
                <a:gd name="connsiteY20" fmla="*/ 364385 h 470951"/>
                <a:gd name="connsiteX21" fmla="*/ 61877 w 391886"/>
                <a:gd name="connsiteY21" fmla="*/ 354073 h 470951"/>
                <a:gd name="connsiteX22" fmla="*/ 55002 w 391886"/>
                <a:gd name="connsiteY22" fmla="*/ 333447 h 470951"/>
                <a:gd name="connsiteX23" fmla="*/ 51564 w 391886"/>
                <a:gd name="connsiteY23" fmla="*/ 323134 h 470951"/>
                <a:gd name="connsiteX24" fmla="*/ 48127 w 391886"/>
                <a:gd name="connsiteY24" fmla="*/ 312822 h 470951"/>
                <a:gd name="connsiteX25" fmla="*/ 44689 w 391886"/>
                <a:gd name="connsiteY25" fmla="*/ 302509 h 470951"/>
                <a:gd name="connsiteX26" fmla="*/ 51564 w 391886"/>
                <a:gd name="connsiteY26" fmla="*/ 257820 h 470951"/>
                <a:gd name="connsiteX27" fmla="*/ 65315 w 391886"/>
                <a:gd name="connsiteY27" fmla="*/ 240632 h 470951"/>
                <a:gd name="connsiteX28" fmla="*/ 82502 w 391886"/>
                <a:gd name="connsiteY28" fmla="*/ 237195 h 470951"/>
                <a:gd name="connsiteX29" fmla="*/ 92815 w 391886"/>
                <a:gd name="connsiteY29" fmla="*/ 216569 h 470951"/>
                <a:gd name="connsiteX30" fmla="*/ 110004 w 391886"/>
                <a:gd name="connsiteY30" fmla="*/ 220007 h 470951"/>
                <a:gd name="connsiteX31" fmla="*/ 110003 w 391886"/>
                <a:gd name="connsiteY31" fmla="*/ 206256 h 470951"/>
                <a:gd name="connsiteX32" fmla="*/ 120316 w 391886"/>
                <a:gd name="connsiteY32" fmla="*/ 199381 h 470951"/>
                <a:gd name="connsiteX33" fmla="*/ 103128 w 391886"/>
                <a:gd name="connsiteY33" fmla="*/ 175318 h 470951"/>
                <a:gd name="connsiteX34" fmla="*/ 92815 w 391886"/>
                <a:gd name="connsiteY34" fmla="*/ 168443 h 470951"/>
                <a:gd name="connsiteX35" fmla="*/ 72190 w 391886"/>
                <a:gd name="connsiteY35" fmla="*/ 161567 h 470951"/>
                <a:gd name="connsiteX36" fmla="*/ 68752 w 391886"/>
                <a:gd name="connsiteY36" fmla="*/ 130629 h 470951"/>
                <a:gd name="connsiteX37" fmla="*/ 75627 w 391886"/>
                <a:gd name="connsiteY37" fmla="*/ 103128 h 470951"/>
                <a:gd name="connsiteX38" fmla="*/ 82503 w 391886"/>
                <a:gd name="connsiteY38" fmla="*/ 82503 h 470951"/>
                <a:gd name="connsiteX39" fmla="*/ 103128 w 391886"/>
                <a:gd name="connsiteY39" fmla="*/ 75628 h 470951"/>
                <a:gd name="connsiteX40" fmla="*/ 110003 w 391886"/>
                <a:gd name="connsiteY40" fmla="*/ 68752 h 470951"/>
                <a:gd name="connsiteX41" fmla="*/ 137504 w 391886"/>
                <a:gd name="connsiteY41" fmla="*/ 61877 h 470951"/>
                <a:gd name="connsiteX42" fmla="*/ 171880 w 391886"/>
                <a:gd name="connsiteY42" fmla="*/ 51564 h 470951"/>
                <a:gd name="connsiteX43" fmla="*/ 192506 w 391886"/>
                <a:gd name="connsiteY43" fmla="*/ 44689 h 470951"/>
                <a:gd name="connsiteX44" fmla="*/ 202818 w 391886"/>
                <a:gd name="connsiteY44" fmla="*/ 41252 h 470951"/>
                <a:gd name="connsiteX45" fmla="*/ 237194 w 391886"/>
                <a:gd name="connsiteY45" fmla="*/ 48127 h 470951"/>
                <a:gd name="connsiteX46" fmla="*/ 257820 w 391886"/>
                <a:gd name="connsiteY46" fmla="*/ 55002 h 470951"/>
                <a:gd name="connsiteX47" fmla="*/ 268133 w 391886"/>
                <a:gd name="connsiteY47" fmla="*/ 58440 h 470951"/>
                <a:gd name="connsiteX48" fmla="*/ 288758 w 391886"/>
                <a:gd name="connsiteY48" fmla="*/ 68752 h 470951"/>
                <a:gd name="connsiteX49" fmla="*/ 302509 w 391886"/>
                <a:gd name="connsiteY49" fmla="*/ 82503 h 470951"/>
                <a:gd name="connsiteX50" fmla="*/ 319697 w 391886"/>
                <a:gd name="connsiteY50" fmla="*/ 103128 h 470951"/>
                <a:gd name="connsiteX51" fmla="*/ 333447 w 391886"/>
                <a:gd name="connsiteY51" fmla="*/ 134067 h 470951"/>
                <a:gd name="connsiteX52" fmla="*/ 330009 w 391886"/>
                <a:gd name="connsiteY52" fmla="*/ 165005 h 470951"/>
                <a:gd name="connsiteX53" fmla="*/ 326572 w 391886"/>
                <a:gd name="connsiteY53" fmla="*/ 175318 h 470951"/>
                <a:gd name="connsiteX54" fmla="*/ 316259 w 391886"/>
                <a:gd name="connsiteY54" fmla="*/ 185631 h 470951"/>
                <a:gd name="connsiteX55" fmla="*/ 312821 w 391886"/>
                <a:gd name="connsiteY55" fmla="*/ 171881 h 470951"/>
                <a:gd name="connsiteX56" fmla="*/ 312821 w 391886"/>
                <a:gd name="connsiteY56" fmla="*/ 202819 h 470951"/>
                <a:gd name="connsiteX57" fmla="*/ 333447 w 391886"/>
                <a:gd name="connsiteY57" fmla="*/ 195943 h 470951"/>
                <a:gd name="connsiteX58" fmla="*/ 343760 w 391886"/>
                <a:gd name="connsiteY58" fmla="*/ 192506 h 470951"/>
                <a:gd name="connsiteX59" fmla="*/ 357510 w 391886"/>
                <a:gd name="connsiteY59" fmla="*/ 161567 h 470951"/>
                <a:gd name="connsiteX60" fmla="*/ 360948 w 391886"/>
                <a:gd name="connsiteY60" fmla="*/ 151255 h 470951"/>
                <a:gd name="connsiteX61" fmla="*/ 357510 w 391886"/>
                <a:gd name="connsiteY61" fmla="*/ 120316 h 470951"/>
                <a:gd name="connsiteX62" fmla="*/ 354072 w 391886"/>
                <a:gd name="connsiteY62" fmla="*/ 110003 h 470951"/>
                <a:gd name="connsiteX63" fmla="*/ 350635 w 391886"/>
                <a:gd name="connsiteY63" fmla="*/ 92816 h 470951"/>
                <a:gd name="connsiteX64" fmla="*/ 343760 w 391886"/>
                <a:gd name="connsiteY64" fmla="*/ 72190 h 470951"/>
                <a:gd name="connsiteX65" fmla="*/ 336884 w 391886"/>
                <a:gd name="connsiteY65" fmla="*/ 65315 h 470951"/>
                <a:gd name="connsiteX66" fmla="*/ 323134 w 391886"/>
                <a:gd name="connsiteY66" fmla="*/ 44689 h 470951"/>
                <a:gd name="connsiteX67" fmla="*/ 302509 w 391886"/>
                <a:gd name="connsiteY67" fmla="*/ 27501 h 470951"/>
                <a:gd name="connsiteX68" fmla="*/ 285321 w 391886"/>
                <a:gd name="connsiteY68" fmla="*/ 13751 h 470951"/>
                <a:gd name="connsiteX69" fmla="*/ 271570 w 391886"/>
                <a:gd name="connsiteY69" fmla="*/ 10313 h 470951"/>
                <a:gd name="connsiteX70" fmla="*/ 223444 w 391886"/>
                <a:gd name="connsiteY70" fmla="*/ 0 h 470951"/>
                <a:gd name="connsiteX71" fmla="*/ 154692 w 391886"/>
                <a:gd name="connsiteY71" fmla="*/ 3438 h 470951"/>
                <a:gd name="connsiteX72" fmla="*/ 140942 w 391886"/>
                <a:gd name="connsiteY72" fmla="*/ 6876 h 470951"/>
                <a:gd name="connsiteX73" fmla="*/ 106566 w 391886"/>
                <a:gd name="connsiteY73" fmla="*/ 20626 h 470951"/>
                <a:gd name="connsiteX74" fmla="*/ 85940 w 391886"/>
                <a:gd name="connsiteY74" fmla="*/ 34376 h 470951"/>
                <a:gd name="connsiteX75" fmla="*/ 75627 w 391886"/>
                <a:gd name="connsiteY75" fmla="*/ 41252 h 470951"/>
                <a:gd name="connsiteX76" fmla="*/ 65315 w 391886"/>
                <a:gd name="connsiteY76" fmla="*/ 44689 h 470951"/>
                <a:gd name="connsiteX77" fmla="*/ 48127 w 391886"/>
                <a:gd name="connsiteY77" fmla="*/ 55002 h 470951"/>
                <a:gd name="connsiteX78" fmla="*/ 34376 w 391886"/>
                <a:gd name="connsiteY78" fmla="*/ 72190 h 470951"/>
                <a:gd name="connsiteX79" fmla="*/ 24063 w 391886"/>
                <a:gd name="connsiteY79" fmla="*/ 82503 h 470951"/>
                <a:gd name="connsiteX80" fmla="*/ 13751 w 391886"/>
                <a:gd name="connsiteY80" fmla="*/ 103128 h 470951"/>
                <a:gd name="connsiteX81" fmla="*/ 6875 w 391886"/>
                <a:gd name="connsiteY81" fmla="*/ 123754 h 470951"/>
                <a:gd name="connsiteX82" fmla="*/ 0 w 391886"/>
                <a:gd name="connsiteY82" fmla="*/ 151255 h 470951"/>
                <a:gd name="connsiteX83" fmla="*/ 6875 w 391886"/>
                <a:gd name="connsiteY83" fmla="*/ 199381 h 470951"/>
                <a:gd name="connsiteX84" fmla="*/ 13751 w 391886"/>
                <a:gd name="connsiteY84" fmla="*/ 230319 h 470951"/>
                <a:gd name="connsiteX85" fmla="*/ 17188 w 391886"/>
                <a:gd name="connsiteY85" fmla="*/ 244070 h 470951"/>
                <a:gd name="connsiteX86" fmla="*/ 24063 w 391886"/>
                <a:gd name="connsiteY86" fmla="*/ 292196 h 470951"/>
                <a:gd name="connsiteX87" fmla="*/ 30939 w 391886"/>
                <a:gd name="connsiteY87" fmla="*/ 326572 h 470951"/>
                <a:gd name="connsiteX88" fmla="*/ 48127 w 391886"/>
                <a:gd name="connsiteY88" fmla="*/ 354073 h 470951"/>
                <a:gd name="connsiteX89" fmla="*/ 65315 w 391886"/>
                <a:gd name="connsiteY89" fmla="*/ 385011 h 470951"/>
                <a:gd name="connsiteX90" fmla="*/ 68752 w 391886"/>
                <a:gd name="connsiteY90" fmla="*/ 395324 h 470951"/>
                <a:gd name="connsiteX91" fmla="*/ 85940 w 391886"/>
                <a:gd name="connsiteY91" fmla="*/ 415949 h 470951"/>
                <a:gd name="connsiteX92" fmla="*/ 89378 w 391886"/>
                <a:gd name="connsiteY92" fmla="*/ 426262 h 470951"/>
                <a:gd name="connsiteX93" fmla="*/ 103128 w 391886"/>
                <a:gd name="connsiteY93" fmla="*/ 446888 h 470951"/>
                <a:gd name="connsiteX94" fmla="*/ 106566 w 391886"/>
                <a:gd name="connsiteY94" fmla="*/ 457200 h 470951"/>
                <a:gd name="connsiteX95" fmla="*/ 127191 w 391886"/>
                <a:gd name="connsiteY95" fmla="*/ 470951 h 470951"/>
                <a:gd name="connsiteX96" fmla="*/ 199381 w 391886"/>
                <a:gd name="connsiteY96" fmla="*/ 467513 h 470951"/>
                <a:gd name="connsiteX97" fmla="*/ 213131 w 391886"/>
                <a:gd name="connsiteY97" fmla="*/ 464076 h 470951"/>
                <a:gd name="connsiteX98" fmla="*/ 268133 w 391886"/>
                <a:gd name="connsiteY98" fmla="*/ 453763 h 470951"/>
                <a:gd name="connsiteX99" fmla="*/ 292196 w 391886"/>
                <a:gd name="connsiteY99" fmla="*/ 440013 h 470951"/>
                <a:gd name="connsiteX100" fmla="*/ 305946 w 391886"/>
                <a:gd name="connsiteY100" fmla="*/ 422825 h 470951"/>
                <a:gd name="connsiteX101" fmla="*/ 312821 w 391886"/>
                <a:gd name="connsiteY101" fmla="*/ 415949 h 470951"/>
                <a:gd name="connsiteX102" fmla="*/ 316259 w 391886"/>
                <a:gd name="connsiteY102" fmla="*/ 405637 h 470951"/>
                <a:gd name="connsiteX103" fmla="*/ 323134 w 391886"/>
                <a:gd name="connsiteY103" fmla="*/ 398761 h 470951"/>
                <a:gd name="connsiteX104" fmla="*/ 330009 w 391886"/>
                <a:gd name="connsiteY104" fmla="*/ 378136 h 470951"/>
                <a:gd name="connsiteX105" fmla="*/ 371260 w 391886"/>
                <a:gd name="connsiteY105" fmla="*/ 371260 h 470951"/>
                <a:gd name="connsiteX106" fmla="*/ 340322 w 391886"/>
                <a:gd name="connsiteY106" fmla="*/ 347197 h 470951"/>
                <a:gd name="connsiteX107" fmla="*/ 391886 w 391886"/>
                <a:gd name="connsiteY107" fmla="*/ 333447 h 470951"/>
                <a:gd name="connsiteX108" fmla="*/ 340322 w 391886"/>
                <a:gd name="connsiteY108" fmla="*/ 309384 h 470951"/>
                <a:gd name="connsiteX109" fmla="*/ 336884 w 391886"/>
                <a:gd name="connsiteY109" fmla="*/ 281883 h 470951"/>
                <a:gd name="connsiteX110" fmla="*/ 333447 w 391886"/>
                <a:gd name="connsiteY110" fmla="*/ 268133 h 470951"/>
                <a:gd name="connsiteX111" fmla="*/ 326572 w 391886"/>
                <a:gd name="connsiteY111" fmla="*/ 233757 h 470951"/>
                <a:gd name="connsiteX112" fmla="*/ 323134 w 391886"/>
                <a:gd name="connsiteY112" fmla="*/ 223444 h 470951"/>
                <a:gd name="connsiteX113" fmla="*/ 278445 w 391886"/>
                <a:gd name="connsiteY113" fmla="*/ 202819 h 470951"/>
                <a:gd name="connsiteX0" fmla="*/ 278445 w 391886"/>
                <a:gd name="connsiteY0" fmla="*/ 202819 h 470951"/>
                <a:gd name="connsiteX1" fmla="*/ 268133 w 391886"/>
                <a:gd name="connsiteY1" fmla="*/ 216569 h 470951"/>
                <a:gd name="connsiteX2" fmla="*/ 261257 w 391886"/>
                <a:gd name="connsiteY2" fmla="*/ 223444 h 470951"/>
                <a:gd name="connsiteX3" fmla="*/ 257820 w 391886"/>
                <a:gd name="connsiteY3" fmla="*/ 233757 h 470951"/>
                <a:gd name="connsiteX4" fmla="*/ 261257 w 391886"/>
                <a:gd name="connsiteY4" fmla="*/ 250945 h 470951"/>
                <a:gd name="connsiteX5" fmla="*/ 271570 w 391886"/>
                <a:gd name="connsiteY5" fmla="*/ 254382 h 470951"/>
                <a:gd name="connsiteX6" fmla="*/ 292196 w 391886"/>
                <a:gd name="connsiteY6" fmla="*/ 257820 h 470951"/>
                <a:gd name="connsiteX7" fmla="*/ 302509 w 391886"/>
                <a:gd name="connsiteY7" fmla="*/ 264695 h 470951"/>
                <a:gd name="connsiteX8" fmla="*/ 312821 w 391886"/>
                <a:gd name="connsiteY8" fmla="*/ 285321 h 470951"/>
                <a:gd name="connsiteX9" fmla="*/ 309384 w 391886"/>
                <a:gd name="connsiteY9" fmla="*/ 319697 h 470951"/>
                <a:gd name="connsiteX10" fmla="*/ 288758 w 391886"/>
                <a:gd name="connsiteY10" fmla="*/ 333447 h 470951"/>
                <a:gd name="connsiteX11" fmla="*/ 281883 w 391886"/>
                <a:gd name="connsiteY11" fmla="*/ 343760 h 470951"/>
                <a:gd name="connsiteX12" fmla="*/ 261257 w 391886"/>
                <a:gd name="connsiteY12" fmla="*/ 357510 h 470951"/>
                <a:gd name="connsiteX13" fmla="*/ 247507 w 391886"/>
                <a:gd name="connsiteY13" fmla="*/ 378136 h 470951"/>
                <a:gd name="connsiteX14" fmla="*/ 213131 w 391886"/>
                <a:gd name="connsiteY14" fmla="*/ 388449 h 470951"/>
                <a:gd name="connsiteX15" fmla="*/ 182193 w 391886"/>
                <a:gd name="connsiteY15" fmla="*/ 391886 h 470951"/>
                <a:gd name="connsiteX16" fmla="*/ 161567 w 391886"/>
                <a:gd name="connsiteY16" fmla="*/ 391886 h 470951"/>
                <a:gd name="connsiteX17" fmla="*/ 151254 w 391886"/>
                <a:gd name="connsiteY17" fmla="*/ 388449 h 470951"/>
                <a:gd name="connsiteX18" fmla="*/ 123754 w 391886"/>
                <a:gd name="connsiteY18" fmla="*/ 385011 h 470951"/>
                <a:gd name="connsiteX19" fmla="*/ 89378 w 391886"/>
                <a:gd name="connsiteY19" fmla="*/ 374698 h 470951"/>
                <a:gd name="connsiteX20" fmla="*/ 68752 w 391886"/>
                <a:gd name="connsiteY20" fmla="*/ 364385 h 470951"/>
                <a:gd name="connsiteX21" fmla="*/ 61877 w 391886"/>
                <a:gd name="connsiteY21" fmla="*/ 354073 h 470951"/>
                <a:gd name="connsiteX22" fmla="*/ 55002 w 391886"/>
                <a:gd name="connsiteY22" fmla="*/ 333447 h 470951"/>
                <a:gd name="connsiteX23" fmla="*/ 51564 w 391886"/>
                <a:gd name="connsiteY23" fmla="*/ 323134 h 470951"/>
                <a:gd name="connsiteX24" fmla="*/ 48127 w 391886"/>
                <a:gd name="connsiteY24" fmla="*/ 312822 h 470951"/>
                <a:gd name="connsiteX25" fmla="*/ 44689 w 391886"/>
                <a:gd name="connsiteY25" fmla="*/ 302509 h 470951"/>
                <a:gd name="connsiteX26" fmla="*/ 51564 w 391886"/>
                <a:gd name="connsiteY26" fmla="*/ 257820 h 470951"/>
                <a:gd name="connsiteX27" fmla="*/ 65315 w 391886"/>
                <a:gd name="connsiteY27" fmla="*/ 240632 h 470951"/>
                <a:gd name="connsiteX28" fmla="*/ 82502 w 391886"/>
                <a:gd name="connsiteY28" fmla="*/ 237195 h 470951"/>
                <a:gd name="connsiteX29" fmla="*/ 92815 w 391886"/>
                <a:gd name="connsiteY29" fmla="*/ 216569 h 470951"/>
                <a:gd name="connsiteX30" fmla="*/ 110004 w 391886"/>
                <a:gd name="connsiteY30" fmla="*/ 220007 h 470951"/>
                <a:gd name="connsiteX31" fmla="*/ 110003 w 391886"/>
                <a:gd name="connsiteY31" fmla="*/ 206256 h 470951"/>
                <a:gd name="connsiteX32" fmla="*/ 120316 w 391886"/>
                <a:gd name="connsiteY32" fmla="*/ 199381 h 470951"/>
                <a:gd name="connsiteX33" fmla="*/ 103128 w 391886"/>
                <a:gd name="connsiteY33" fmla="*/ 175318 h 470951"/>
                <a:gd name="connsiteX34" fmla="*/ 92815 w 391886"/>
                <a:gd name="connsiteY34" fmla="*/ 168443 h 470951"/>
                <a:gd name="connsiteX35" fmla="*/ 72190 w 391886"/>
                <a:gd name="connsiteY35" fmla="*/ 161567 h 470951"/>
                <a:gd name="connsiteX36" fmla="*/ 68752 w 391886"/>
                <a:gd name="connsiteY36" fmla="*/ 130629 h 470951"/>
                <a:gd name="connsiteX37" fmla="*/ 75627 w 391886"/>
                <a:gd name="connsiteY37" fmla="*/ 103128 h 470951"/>
                <a:gd name="connsiteX38" fmla="*/ 82503 w 391886"/>
                <a:gd name="connsiteY38" fmla="*/ 82503 h 470951"/>
                <a:gd name="connsiteX39" fmla="*/ 103128 w 391886"/>
                <a:gd name="connsiteY39" fmla="*/ 75628 h 470951"/>
                <a:gd name="connsiteX40" fmla="*/ 110003 w 391886"/>
                <a:gd name="connsiteY40" fmla="*/ 68752 h 470951"/>
                <a:gd name="connsiteX41" fmla="*/ 137504 w 391886"/>
                <a:gd name="connsiteY41" fmla="*/ 61877 h 470951"/>
                <a:gd name="connsiteX42" fmla="*/ 171880 w 391886"/>
                <a:gd name="connsiteY42" fmla="*/ 51564 h 470951"/>
                <a:gd name="connsiteX43" fmla="*/ 192506 w 391886"/>
                <a:gd name="connsiteY43" fmla="*/ 44689 h 470951"/>
                <a:gd name="connsiteX44" fmla="*/ 202818 w 391886"/>
                <a:gd name="connsiteY44" fmla="*/ 41252 h 470951"/>
                <a:gd name="connsiteX45" fmla="*/ 237194 w 391886"/>
                <a:gd name="connsiteY45" fmla="*/ 48127 h 470951"/>
                <a:gd name="connsiteX46" fmla="*/ 257820 w 391886"/>
                <a:gd name="connsiteY46" fmla="*/ 55002 h 470951"/>
                <a:gd name="connsiteX47" fmla="*/ 268133 w 391886"/>
                <a:gd name="connsiteY47" fmla="*/ 58440 h 470951"/>
                <a:gd name="connsiteX48" fmla="*/ 288758 w 391886"/>
                <a:gd name="connsiteY48" fmla="*/ 68752 h 470951"/>
                <a:gd name="connsiteX49" fmla="*/ 302509 w 391886"/>
                <a:gd name="connsiteY49" fmla="*/ 82503 h 470951"/>
                <a:gd name="connsiteX50" fmla="*/ 319697 w 391886"/>
                <a:gd name="connsiteY50" fmla="*/ 103128 h 470951"/>
                <a:gd name="connsiteX51" fmla="*/ 333447 w 391886"/>
                <a:gd name="connsiteY51" fmla="*/ 134067 h 470951"/>
                <a:gd name="connsiteX52" fmla="*/ 330009 w 391886"/>
                <a:gd name="connsiteY52" fmla="*/ 165005 h 470951"/>
                <a:gd name="connsiteX53" fmla="*/ 326572 w 391886"/>
                <a:gd name="connsiteY53" fmla="*/ 175318 h 470951"/>
                <a:gd name="connsiteX54" fmla="*/ 316259 w 391886"/>
                <a:gd name="connsiteY54" fmla="*/ 185631 h 470951"/>
                <a:gd name="connsiteX55" fmla="*/ 312821 w 391886"/>
                <a:gd name="connsiteY55" fmla="*/ 171881 h 470951"/>
                <a:gd name="connsiteX56" fmla="*/ 312821 w 391886"/>
                <a:gd name="connsiteY56" fmla="*/ 202819 h 470951"/>
                <a:gd name="connsiteX57" fmla="*/ 333447 w 391886"/>
                <a:gd name="connsiteY57" fmla="*/ 195943 h 470951"/>
                <a:gd name="connsiteX58" fmla="*/ 343760 w 391886"/>
                <a:gd name="connsiteY58" fmla="*/ 192506 h 470951"/>
                <a:gd name="connsiteX59" fmla="*/ 357510 w 391886"/>
                <a:gd name="connsiteY59" fmla="*/ 161567 h 470951"/>
                <a:gd name="connsiteX60" fmla="*/ 360948 w 391886"/>
                <a:gd name="connsiteY60" fmla="*/ 151255 h 470951"/>
                <a:gd name="connsiteX61" fmla="*/ 357510 w 391886"/>
                <a:gd name="connsiteY61" fmla="*/ 120316 h 470951"/>
                <a:gd name="connsiteX62" fmla="*/ 354072 w 391886"/>
                <a:gd name="connsiteY62" fmla="*/ 110003 h 470951"/>
                <a:gd name="connsiteX63" fmla="*/ 350635 w 391886"/>
                <a:gd name="connsiteY63" fmla="*/ 92816 h 470951"/>
                <a:gd name="connsiteX64" fmla="*/ 343760 w 391886"/>
                <a:gd name="connsiteY64" fmla="*/ 72190 h 470951"/>
                <a:gd name="connsiteX65" fmla="*/ 336884 w 391886"/>
                <a:gd name="connsiteY65" fmla="*/ 65315 h 470951"/>
                <a:gd name="connsiteX66" fmla="*/ 323134 w 391886"/>
                <a:gd name="connsiteY66" fmla="*/ 44689 h 470951"/>
                <a:gd name="connsiteX67" fmla="*/ 302509 w 391886"/>
                <a:gd name="connsiteY67" fmla="*/ 27501 h 470951"/>
                <a:gd name="connsiteX68" fmla="*/ 285321 w 391886"/>
                <a:gd name="connsiteY68" fmla="*/ 13751 h 470951"/>
                <a:gd name="connsiteX69" fmla="*/ 271570 w 391886"/>
                <a:gd name="connsiteY69" fmla="*/ 10313 h 470951"/>
                <a:gd name="connsiteX70" fmla="*/ 223444 w 391886"/>
                <a:gd name="connsiteY70" fmla="*/ 0 h 470951"/>
                <a:gd name="connsiteX71" fmla="*/ 154692 w 391886"/>
                <a:gd name="connsiteY71" fmla="*/ 3438 h 470951"/>
                <a:gd name="connsiteX72" fmla="*/ 140942 w 391886"/>
                <a:gd name="connsiteY72" fmla="*/ 6876 h 470951"/>
                <a:gd name="connsiteX73" fmla="*/ 106566 w 391886"/>
                <a:gd name="connsiteY73" fmla="*/ 20626 h 470951"/>
                <a:gd name="connsiteX74" fmla="*/ 85940 w 391886"/>
                <a:gd name="connsiteY74" fmla="*/ 34376 h 470951"/>
                <a:gd name="connsiteX75" fmla="*/ 75627 w 391886"/>
                <a:gd name="connsiteY75" fmla="*/ 41252 h 470951"/>
                <a:gd name="connsiteX76" fmla="*/ 65315 w 391886"/>
                <a:gd name="connsiteY76" fmla="*/ 44689 h 470951"/>
                <a:gd name="connsiteX77" fmla="*/ 48127 w 391886"/>
                <a:gd name="connsiteY77" fmla="*/ 55002 h 470951"/>
                <a:gd name="connsiteX78" fmla="*/ 34376 w 391886"/>
                <a:gd name="connsiteY78" fmla="*/ 72190 h 470951"/>
                <a:gd name="connsiteX79" fmla="*/ 24063 w 391886"/>
                <a:gd name="connsiteY79" fmla="*/ 82503 h 470951"/>
                <a:gd name="connsiteX80" fmla="*/ 13751 w 391886"/>
                <a:gd name="connsiteY80" fmla="*/ 103128 h 470951"/>
                <a:gd name="connsiteX81" fmla="*/ 6875 w 391886"/>
                <a:gd name="connsiteY81" fmla="*/ 123754 h 470951"/>
                <a:gd name="connsiteX82" fmla="*/ 0 w 391886"/>
                <a:gd name="connsiteY82" fmla="*/ 151255 h 470951"/>
                <a:gd name="connsiteX83" fmla="*/ 6875 w 391886"/>
                <a:gd name="connsiteY83" fmla="*/ 199381 h 470951"/>
                <a:gd name="connsiteX84" fmla="*/ 13751 w 391886"/>
                <a:gd name="connsiteY84" fmla="*/ 230319 h 470951"/>
                <a:gd name="connsiteX85" fmla="*/ 17188 w 391886"/>
                <a:gd name="connsiteY85" fmla="*/ 244070 h 470951"/>
                <a:gd name="connsiteX86" fmla="*/ 24063 w 391886"/>
                <a:gd name="connsiteY86" fmla="*/ 292196 h 470951"/>
                <a:gd name="connsiteX87" fmla="*/ 30939 w 391886"/>
                <a:gd name="connsiteY87" fmla="*/ 326572 h 470951"/>
                <a:gd name="connsiteX88" fmla="*/ 48127 w 391886"/>
                <a:gd name="connsiteY88" fmla="*/ 354073 h 470951"/>
                <a:gd name="connsiteX89" fmla="*/ 65315 w 391886"/>
                <a:gd name="connsiteY89" fmla="*/ 385011 h 470951"/>
                <a:gd name="connsiteX90" fmla="*/ 68752 w 391886"/>
                <a:gd name="connsiteY90" fmla="*/ 395324 h 470951"/>
                <a:gd name="connsiteX91" fmla="*/ 85940 w 391886"/>
                <a:gd name="connsiteY91" fmla="*/ 415949 h 470951"/>
                <a:gd name="connsiteX92" fmla="*/ 89378 w 391886"/>
                <a:gd name="connsiteY92" fmla="*/ 426262 h 470951"/>
                <a:gd name="connsiteX93" fmla="*/ 103128 w 391886"/>
                <a:gd name="connsiteY93" fmla="*/ 446888 h 470951"/>
                <a:gd name="connsiteX94" fmla="*/ 106566 w 391886"/>
                <a:gd name="connsiteY94" fmla="*/ 457200 h 470951"/>
                <a:gd name="connsiteX95" fmla="*/ 127191 w 391886"/>
                <a:gd name="connsiteY95" fmla="*/ 470951 h 470951"/>
                <a:gd name="connsiteX96" fmla="*/ 199381 w 391886"/>
                <a:gd name="connsiteY96" fmla="*/ 467513 h 470951"/>
                <a:gd name="connsiteX97" fmla="*/ 213131 w 391886"/>
                <a:gd name="connsiteY97" fmla="*/ 464076 h 470951"/>
                <a:gd name="connsiteX98" fmla="*/ 268133 w 391886"/>
                <a:gd name="connsiteY98" fmla="*/ 453763 h 470951"/>
                <a:gd name="connsiteX99" fmla="*/ 292196 w 391886"/>
                <a:gd name="connsiteY99" fmla="*/ 440013 h 470951"/>
                <a:gd name="connsiteX100" fmla="*/ 305946 w 391886"/>
                <a:gd name="connsiteY100" fmla="*/ 422825 h 470951"/>
                <a:gd name="connsiteX101" fmla="*/ 312821 w 391886"/>
                <a:gd name="connsiteY101" fmla="*/ 415949 h 470951"/>
                <a:gd name="connsiteX102" fmla="*/ 316259 w 391886"/>
                <a:gd name="connsiteY102" fmla="*/ 405637 h 470951"/>
                <a:gd name="connsiteX103" fmla="*/ 323134 w 391886"/>
                <a:gd name="connsiteY103" fmla="*/ 398761 h 470951"/>
                <a:gd name="connsiteX104" fmla="*/ 371260 w 391886"/>
                <a:gd name="connsiteY104" fmla="*/ 402199 h 470951"/>
                <a:gd name="connsiteX105" fmla="*/ 371260 w 391886"/>
                <a:gd name="connsiteY105" fmla="*/ 371260 h 470951"/>
                <a:gd name="connsiteX106" fmla="*/ 340322 w 391886"/>
                <a:gd name="connsiteY106" fmla="*/ 347197 h 470951"/>
                <a:gd name="connsiteX107" fmla="*/ 391886 w 391886"/>
                <a:gd name="connsiteY107" fmla="*/ 333447 h 470951"/>
                <a:gd name="connsiteX108" fmla="*/ 340322 w 391886"/>
                <a:gd name="connsiteY108" fmla="*/ 309384 h 470951"/>
                <a:gd name="connsiteX109" fmla="*/ 336884 w 391886"/>
                <a:gd name="connsiteY109" fmla="*/ 281883 h 470951"/>
                <a:gd name="connsiteX110" fmla="*/ 333447 w 391886"/>
                <a:gd name="connsiteY110" fmla="*/ 268133 h 470951"/>
                <a:gd name="connsiteX111" fmla="*/ 326572 w 391886"/>
                <a:gd name="connsiteY111" fmla="*/ 233757 h 470951"/>
                <a:gd name="connsiteX112" fmla="*/ 323134 w 391886"/>
                <a:gd name="connsiteY112" fmla="*/ 223444 h 470951"/>
                <a:gd name="connsiteX113" fmla="*/ 278445 w 391886"/>
                <a:gd name="connsiteY113" fmla="*/ 202819 h 470951"/>
                <a:gd name="connsiteX0" fmla="*/ 278445 w 391886"/>
                <a:gd name="connsiteY0" fmla="*/ 202819 h 470951"/>
                <a:gd name="connsiteX1" fmla="*/ 268133 w 391886"/>
                <a:gd name="connsiteY1" fmla="*/ 216569 h 470951"/>
                <a:gd name="connsiteX2" fmla="*/ 261257 w 391886"/>
                <a:gd name="connsiteY2" fmla="*/ 223444 h 470951"/>
                <a:gd name="connsiteX3" fmla="*/ 257820 w 391886"/>
                <a:gd name="connsiteY3" fmla="*/ 233757 h 470951"/>
                <a:gd name="connsiteX4" fmla="*/ 261257 w 391886"/>
                <a:gd name="connsiteY4" fmla="*/ 250945 h 470951"/>
                <a:gd name="connsiteX5" fmla="*/ 271570 w 391886"/>
                <a:gd name="connsiteY5" fmla="*/ 254382 h 470951"/>
                <a:gd name="connsiteX6" fmla="*/ 292196 w 391886"/>
                <a:gd name="connsiteY6" fmla="*/ 257820 h 470951"/>
                <a:gd name="connsiteX7" fmla="*/ 302509 w 391886"/>
                <a:gd name="connsiteY7" fmla="*/ 264695 h 470951"/>
                <a:gd name="connsiteX8" fmla="*/ 312821 w 391886"/>
                <a:gd name="connsiteY8" fmla="*/ 285321 h 470951"/>
                <a:gd name="connsiteX9" fmla="*/ 309384 w 391886"/>
                <a:gd name="connsiteY9" fmla="*/ 319697 h 470951"/>
                <a:gd name="connsiteX10" fmla="*/ 288758 w 391886"/>
                <a:gd name="connsiteY10" fmla="*/ 333447 h 470951"/>
                <a:gd name="connsiteX11" fmla="*/ 281883 w 391886"/>
                <a:gd name="connsiteY11" fmla="*/ 343760 h 470951"/>
                <a:gd name="connsiteX12" fmla="*/ 261257 w 391886"/>
                <a:gd name="connsiteY12" fmla="*/ 357510 h 470951"/>
                <a:gd name="connsiteX13" fmla="*/ 247507 w 391886"/>
                <a:gd name="connsiteY13" fmla="*/ 378136 h 470951"/>
                <a:gd name="connsiteX14" fmla="*/ 213131 w 391886"/>
                <a:gd name="connsiteY14" fmla="*/ 388449 h 470951"/>
                <a:gd name="connsiteX15" fmla="*/ 182193 w 391886"/>
                <a:gd name="connsiteY15" fmla="*/ 391886 h 470951"/>
                <a:gd name="connsiteX16" fmla="*/ 161567 w 391886"/>
                <a:gd name="connsiteY16" fmla="*/ 391886 h 470951"/>
                <a:gd name="connsiteX17" fmla="*/ 151254 w 391886"/>
                <a:gd name="connsiteY17" fmla="*/ 388449 h 470951"/>
                <a:gd name="connsiteX18" fmla="*/ 123754 w 391886"/>
                <a:gd name="connsiteY18" fmla="*/ 385011 h 470951"/>
                <a:gd name="connsiteX19" fmla="*/ 89378 w 391886"/>
                <a:gd name="connsiteY19" fmla="*/ 374698 h 470951"/>
                <a:gd name="connsiteX20" fmla="*/ 68752 w 391886"/>
                <a:gd name="connsiteY20" fmla="*/ 364385 h 470951"/>
                <a:gd name="connsiteX21" fmla="*/ 61877 w 391886"/>
                <a:gd name="connsiteY21" fmla="*/ 354073 h 470951"/>
                <a:gd name="connsiteX22" fmla="*/ 55002 w 391886"/>
                <a:gd name="connsiteY22" fmla="*/ 333447 h 470951"/>
                <a:gd name="connsiteX23" fmla="*/ 51564 w 391886"/>
                <a:gd name="connsiteY23" fmla="*/ 323134 h 470951"/>
                <a:gd name="connsiteX24" fmla="*/ 48127 w 391886"/>
                <a:gd name="connsiteY24" fmla="*/ 312822 h 470951"/>
                <a:gd name="connsiteX25" fmla="*/ 44689 w 391886"/>
                <a:gd name="connsiteY25" fmla="*/ 302509 h 470951"/>
                <a:gd name="connsiteX26" fmla="*/ 51564 w 391886"/>
                <a:gd name="connsiteY26" fmla="*/ 257820 h 470951"/>
                <a:gd name="connsiteX27" fmla="*/ 65315 w 391886"/>
                <a:gd name="connsiteY27" fmla="*/ 240632 h 470951"/>
                <a:gd name="connsiteX28" fmla="*/ 82502 w 391886"/>
                <a:gd name="connsiteY28" fmla="*/ 237195 h 470951"/>
                <a:gd name="connsiteX29" fmla="*/ 92815 w 391886"/>
                <a:gd name="connsiteY29" fmla="*/ 216569 h 470951"/>
                <a:gd name="connsiteX30" fmla="*/ 110004 w 391886"/>
                <a:gd name="connsiteY30" fmla="*/ 220007 h 470951"/>
                <a:gd name="connsiteX31" fmla="*/ 110003 w 391886"/>
                <a:gd name="connsiteY31" fmla="*/ 206256 h 470951"/>
                <a:gd name="connsiteX32" fmla="*/ 120316 w 391886"/>
                <a:gd name="connsiteY32" fmla="*/ 199381 h 470951"/>
                <a:gd name="connsiteX33" fmla="*/ 103128 w 391886"/>
                <a:gd name="connsiteY33" fmla="*/ 175318 h 470951"/>
                <a:gd name="connsiteX34" fmla="*/ 92815 w 391886"/>
                <a:gd name="connsiteY34" fmla="*/ 168443 h 470951"/>
                <a:gd name="connsiteX35" fmla="*/ 72190 w 391886"/>
                <a:gd name="connsiteY35" fmla="*/ 161567 h 470951"/>
                <a:gd name="connsiteX36" fmla="*/ 68752 w 391886"/>
                <a:gd name="connsiteY36" fmla="*/ 130629 h 470951"/>
                <a:gd name="connsiteX37" fmla="*/ 75627 w 391886"/>
                <a:gd name="connsiteY37" fmla="*/ 103128 h 470951"/>
                <a:gd name="connsiteX38" fmla="*/ 82503 w 391886"/>
                <a:gd name="connsiteY38" fmla="*/ 82503 h 470951"/>
                <a:gd name="connsiteX39" fmla="*/ 103128 w 391886"/>
                <a:gd name="connsiteY39" fmla="*/ 75628 h 470951"/>
                <a:gd name="connsiteX40" fmla="*/ 110003 w 391886"/>
                <a:gd name="connsiteY40" fmla="*/ 68752 h 470951"/>
                <a:gd name="connsiteX41" fmla="*/ 137504 w 391886"/>
                <a:gd name="connsiteY41" fmla="*/ 61877 h 470951"/>
                <a:gd name="connsiteX42" fmla="*/ 171880 w 391886"/>
                <a:gd name="connsiteY42" fmla="*/ 51564 h 470951"/>
                <a:gd name="connsiteX43" fmla="*/ 192506 w 391886"/>
                <a:gd name="connsiteY43" fmla="*/ 44689 h 470951"/>
                <a:gd name="connsiteX44" fmla="*/ 202818 w 391886"/>
                <a:gd name="connsiteY44" fmla="*/ 41252 h 470951"/>
                <a:gd name="connsiteX45" fmla="*/ 237194 w 391886"/>
                <a:gd name="connsiteY45" fmla="*/ 48127 h 470951"/>
                <a:gd name="connsiteX46" fmla="*/ 257820 w 391886"/>
                <a:gd name="connsiteY46" fmla="*/ 55002 h 470951"/>
                <a:gd name="connsiteX47" fmla="*/ 268133 w 391886"/>
                <a:gd name="connsiteY47" fmla="*/ 58440 h 470951"/>
                <a:gd name="connsiteX48" fmla="*/ 288758 w 391886"/>
                <a:gd name="connsiteY48" fmla="*/ 68752 h 470951"/>
                <a:gd name="connsiteX49" fmla="*/ 302509 w 391886"/>
                <a:gd name="connsiteY49" fmla="*/ 82503 h 470951"/>
                <a:gd name="connsiteX50" fmla="*/ 319697 w 391886"/>
                <a:gd name="connsiteY50" fmla="*/ 103128 h 470951"/>
                <a:gd name="connsiteX51" fmla="*/ 333447 w 391886"/>
                <a:gd name="connsiteY51" fmla="*/ 134067 h 470951"/>
                <a:gd name="connsiteX52" fmla="*/ 330009 w 391886"/>
                <a:gd name="connsiteY52" fmla="*/ 165005 h 470951"/>
                <a:gd name="connsiteX53" fmla="*/ 326572 w 391886"/>
                <a:gd name="connsiteY53" fmla="*/ 175318 h 470951"/>
                <a:gd name="connsiteX54" fmla="*/ 316259 w 391886"/>
                <a:gd name="connsiteY54" fmla="*/ 185631 h 470951"/>
                <a:gd name="connsiteX55" fmla="*/ 312821 w 391886"/>
                <a:gd name="connsiteY55" fmla="*/ 171881 h 470951"/>
                <a:gd name="connsiteX56" fmla="*/ 312821 w 391886"/>
                <a:gd name="connsiteY56" fmla="*/ 202819 h 470951"/>
                <a:gd name="connsiteX57" fmla="*/ 333447 w 391886"/>
                <a:gd name="connsiteY57" fmla="*/ 195943 h 470951"/>
                <a:gd name="connsiteX58" fmla="*/ 343760 w 391886"/>
                <a:gd name="connsiteY58" fmla="*/ 192506 h 470951"/>
                <a:gd name="connsiteX59" fmla="*/ 357510 w 391886"/>
                <a:gd name="connsiteY59" fmla="*/ 161567 h 470951"/>
                <a:gd name="connsiteX60" fmla="*/ 360948 w 391886"/>
                <a:gd name="connsiteY60" fmla="*/ 151255 h 470951"/>
                <a:gd name="connsiteX61" fmla="*/ 357510 w 391886"/>
                <a:gd name="connsiteY61" fmla="*/ 120316 h 470951"/>
                <a:gd name="connsiteX62" fmla="*/ 354072 w 391886"/>
                <a:gd name="connsiteY62" fmla="*/ 110003 h 470951"/>
                <a:gd name="connsiteX63" fmla="*/ 350635 w 391886"/>
                <a:gd name="connsiteY63" fmla="*/ 92816 h 470951"/>
                <a:gd name="connsiteX64" fmla="*/ 343760 w 391886"/>
                <a:gd name="connsiteY64" fmla="*/ 72190 h 470951"/>
                <a:gd name="connsiteX65" fmla="*/ 336884 w 391886"/>
                <a:gd name="connsiteY65" fmla="*/ 65315 h 470951"/>
                <a:gd name="connsiteX66" fmla="*/ 323134 w 391886"/>
                <a:gd name="connsiteY66" fmla="*/ 44689 h 470951"/>
                <a:gd name="connsiteX67" fmla="*/ 302509 w 391886"/>
                <a:gd name="connsiteY67" fmla="*/ 27501 h 470951"/>
                <a:gd name="connsiteX68" fmla="*/ 285321 w 391886"/>
                <a:gd name="connsiteY68" fmla="*/ 13751 h 470951"/>
                <a:gd name="connsiteX69" fmla="*/ 271570 w 391886"/>
                <a:gd name="connsiteY69" fmla="*/ 10313 h 470951"/>
                <a:gd name="connsiteX70" fmla="*/ 223444 w 391886"/>
                <a:gd name="connsiteY70" fmla="*/ 0 h 470951"/>
                <a:gd name="connsiteX71" fmla="*/ 154692 w 391886"/>
                <a:gd name="connsiteY71" fmla="*/ 3438 h 470951"/>
                <a:gd name="connsiteX72" fmla="*/ 140942 w 391886"/>
                <a:gd name="connsiteY72" fmla="*/ 6876 h 470951"/>
                <a:gd name="connsiteX73" fmla="*/ 106566 w 391886"/>
                <a:gd name="connsiteY73" fmla="*/ 20626 h 470951"/>
                <a:gd name="connsiteX74" fmla="*/ 85940 w 391886"/>
                <a:gd name="connsiteY74" fmla="*/ 34376 h 470951"/>
                <a:gd name="connsiteX75" fmla="*/ 75627 w 391886"/>
                <a:gd name="connsiteY75" fmla="*/ 41252 h 470951"/>
                <a:gd name="connsiteX76" fmla="*/ 65315 w 391886"/>
                <a:gd name="connsiteY76" fmla="*/ 44689 h 470951"/>
                <a:gd name="connsiteX77" fmla="*/ 48127 w 391886"/>
                <a:gd name="connsiteY77" fmla="*/ 55002 h 470951"/>
                <a:gd name="connsiteX78" fmla="*/ 34376 w 391886"/>
                <a:gd name="connsiteY78" fmla="*/ 72190 h 470951"/>
                <a:gd name="connsiteX79" fmla="*/ 24063 w 391886"/>
                <a:gd name="connsiteY79" fmla="*/ 82503 h 470951"/>
                <a:gd name="connsiteX80" fmla="*/ 13751 w 391886"/>
                <a:gd name="connsiteY80" fmla="*/ 103128 h 470951"/>
                <a:gd name="connsiteX81" fmla="*/ 6875 w 391886"/>
                <a:gd name="connsiteY81" fmla="*/ 123754 h 470951"/>
                <a:gd name="connsiteX82" fmla="*/ 0 w 391886"/>
                <a:gd name="connsiteY82" fmla="*/ 151255 h 470951"/>
                <a:gd name="connsiteX83" fmla="*/ 6875 w 391886"/>
                <a:gd name="connsiteY83" fmla="*/ 199381 h 470951"/>
                <a:gd name="connsiteX84" fmla="*/ 13751 w 391886"/>
                <a:gd name="connsiteY84" fmla="*/ 230319 h 470951"/>
                <a:gd name="connsiteX85" fmla="*/ 17188 w 391886"/>
                <a:gd name="connsiteY85" fmla="*/ 244070 h 470951"/>
                <a:gd name="connsiteX86" fmla="*/ 24063 w 391886"/>
                <a:gd name="connsiteY86" fmla="*/ 292196 h 470951"/>
                <a:gd name="connsiteX87" fmla="*/ 30939 w 391886"/>
                <a:gd name="connsiteY87" fmla="*/ 326572 h 470951"/>
                <a:gd name="connsiteX88" fmla="*/ 48127 w 391886"/>
                <a:gd name="connsiteY88" fmla="*/ 354073 h 470951"/>
                <a:gd name="connsiteX89" fmla="*/ 65315 w 391886"/>
                <a:gd name="connsiteY89" fmla="*/ 385011 h 470951"/>
                <a:gd name="connsiteX90" fmla="*/ 68752 w 391886"/>
                <a:gd name="connsiteY90" fmla="*/ 395324 h 470951"/>
                <a:gd name="connsiteX91" fmla="*/ 85940 w 391886"/>
                <a:gd name="connsiteY91" fmla="*/ 415949 h 470951"/>
                <a:gd name="connsiteX92" fmla="*/ 89378 w 391886"/>
                <a:gd name="connsiteY92" fmla="*/ 426262 h 470951"/>
                <a:gd name="connsiteX93" fmla="*/ 103128 w 391886"/>
                <a:gd name="connsiteY93" fmla="*/ 446888 h 470951"/>
                <a:gd name="connsiteX94" fmla="*/ 106566 w 391886"/>
                <a:gd name="connsiteY94" fmla="*/ 457200 h 470951"/>
                <a:gd name="connsiteX95" fmla="*/ 127191 w 391886"/>
                <a:gd name="connsiteY95" fmla="*/ 470951 h 470951"/>
                <a:gd name="connsiteX96" fmla="*/ 199381 w 391886"/>
                <a:gd name="connsiteY96" fmla="*/ 467513 h 470951"/>
                <a:gd name="connsiteX97" fmla="*/ 213131 w 391886"/>
                <a:gd name="connsiteY97" fmla="*/ 464076 h 470951"/>
                <a:gd name="connsiteX98" fmla="*/ 268133 w 391886"/>
                <a:gd name="connsiteY98" fmla="*/ 453763 h 470951"/>
                <a:gd name="connsiteX99" fmla="*/ 292196 w 391886"/>
                <a:gd name="connsiteY99" fmla="*/ 440013 h 470951"/>
                <a:gd name="connsiteX100" fmla="*/ 305946 w 391886"/>
                <a:gd name="connsiteY100" fmla="*/ 422825 h 470951"/>
                <a:gd name="connsiteX101" fmla="*/ 312821 w 391886"/>
                <a:gd name="connsiteY101" fmla="*/ 415949 h 470951"/>
                <a:gd name="connsiteX102" fmla="*/ 316259 w 391886"/>
                <a:gd name="connsiteY102" fmla="*/ 405637 h 470951"/>
                <a:gd name="connsiteX103" fmla="*/ 347197 w 391886"/>
                <a:gd name="connsiteY103" fmla="*/ 433137 h 470951"/>
                <a:gd name="connsiteX104" fmla="*/ 371260 w 391886"/>
                <a:gd name="connsiteY104" fmla="*/ 402199 h 470951"/>
                <a:gd name="connsiteX105" fmla="*/ 371260 w 391886"/>
                <a:gd name="connsiteY105" fmla="*/ 371260 h 470951"/>
                <a:gd name="connsiteX106" fmla="*/ 340322 w 391886"/>
                <a:gd name="connsiteY106" fmla="*/ 347197 h 470951"/>
                <a:gd name="connsiteX107" fmla="*/ 391886 w 391886"/>
                <a:gd name="connsiteY107" fmla="*/ 333447 h 470951"/>
                <a:gd name="connsiteX108" fmla="*/ 340322 w 391886"/>
                <a:gd name="connsiteY108" fmla="*/ 309384 h 470951"/>
                <a:gd name="connsiteX109" fmla="*/ 336884 w 391886"/>
                <a:gd name="connsiteY109" fmla="*/ 281883 h 470951"/>
                <a:gd name="connsiteX110" fmla="*/ 333447 w 391886"/>
                <a:gd name="connsiteY110" fmla="*/ 268133 h 470951"/>
                <a:gd name="connsiteX111" fmla="*/ 326572 w 391886"/>
                <a:gd name="connsiteY111" fmla="*/ 233757 h 470951"/>
                <a:gd name="connsiteX112" fmla="*/ 323134 w 391886"/>
                <a:gd name="connsiteY112" fmla="*/ 223444 h 470951"/>
                <a:gd name="connsiteX113" fmla="*/ 278445 w 391886"/>
                <a:gd name="connsiteY113" fmla="*/ 202819 h 470951"/>
                <a:gd name="connsiteX0" fmla="*/ 278445 w 391886"/>
                <a:gd name="connsiteY0" fmla="*/ 202819 h 470951"/>
                <a:gd name="connsiteX1" fmla="*/ 268133 w 391886"/>
                <a:gd name="connsiteY1" fmla="*/ 216569 h 470951"/>
                <a:gd name="connsiteX2" fmla="*/ 261257 w 391886"/>
                <a:gd name="connsiteY2" fmla="*/ 223444 h 470951"/>
                <a:gd name="connsiteX3" fmla="*/ 257820 w 391886"/>
                <a:gd name="connsiteY3" fmla="*/ 233757 h 470951"/>
                <a:gd name="connsiteX4" fmla="*/ 261257 w 391886"/>
                <a:gd name="connsiteY4" fmla="*/ 250945 h 470951"/>
                <a:gd name="connsiteX5" fmla="*/ 271570 w 391886"/>
                <a:gd name="connsiteY5" fmla="*/ 254382 h 470951"/>
                <a:gd name="connsiteX6" fmla="*/ 292196 w 391886"/>
                <a:gd name="connsiteY6" fmla="*/ 257820 h 470951"/>
                <a:gd name="connsiteX7" fmla="*/ 302509 w 391886"/>
                <a:gd name="connsiteY7" fmla="*/ 264695 h 470951"/>
                <a:gd name="connsiteX8" fmla="*/ 312821 w 391886"/>
                <a:gd name="connsiteY8" fmla="*/ 285321 h 470951"/>
                <a:gd name="connsiteX9" fmla="*/ 309384 w 391886"/>
                <a:gd name="connsiteY9" fmla="*/ 319697 h 470951"/>
                <a:gd name="connsiteX10" fmla="*/ 288758 w 391886"/>
                <a:gd name="connsiteY10" fmla="*/ 333447 h 470951"/>
                <a:gd name="connsiteX11" fmla="*/ 281883 w 391886"/>
                <a:gd name="connsiteY11" fmla="*/ 343760 h 470951"/>
                <a:gd name="connsiteX12" fmla="*/ 261257 w 391886"/>
                <a:gd name="connsiteY12" fmla="*/ 357510 h 470951"/>
                <a:gd name="connsiteX13" fmla="*/ 247507 w 391886"/>
                <a:gd name="connsiteY13" fmla="*/ 378136 h 470951"/>
                <a:gd name="connsiteX14" fmla="*/ 213131 w 391886"/>
                <a:gd name="connsiteY14" fmla="*/ 388449 h 470951"/>
                <a:gd name="connsiteX15" fmla="*/ 182193 w 391886"/>
                <a:gd name="connsiteY15" fmla="*/ 391886 h 470951"/>
                <a:gd name="connsiteX16" fmla="*/ 161567 w 391886"/>
                <a:gd name="connsiteY16" fmla="*/ 391886 h 470951"/>
                <a:gd name="connsiteX17" fmla="*/ 151254 w 391886"/>
                <a:gd name="connsiteY17" fmla="*/ 388449 h 470951"/>
                <a:gd name="connsiteX18" fmla="*/ 123754 w 391886"/>
                <a:gd name="connsiteY18" fmla="*/ 385011 h 470951"/>
                <a:gd name="connsiteX19" fmla="*/ 89378 w 391886"/>
                <a:gd name="connsiteY19" fmla="*/ 374698 h 470951"/>
                <a:gd name="connsiteX20" fmla="*/ 68752 w 391886"/>
                <a:gd name="connsiteY20" fmla="*/ 364385 h 470951"/>
                <a:gd name="connsiteX21" fmla="*/ 61877 w 391886"/>
                <a:gd name="connsiteY21" fmla="*/ 354073 h 470951"/>
                <a:gd name="connsiteX22" fmla="*/ 55002 w 391886"/>
                <a:gd name="connsiteY22" fmla="*/ 333447 h 470951"/>
                <a:gd name="connsiteX23" fmla="*/ 51564 w 391886"/>
                <a:gd name="connsiteY23" fmla="*/ 323134 h 470951"/>
                <a:gd name="connsiteX24" fmla="*/ 48127 w 391886"/>
                <a:gd name="connsiteY24" fmla="*/ 312822 h 470951"/>
                <a:gd name="connsiteX25" fmla="*/ 44689 w 391886"/>
                <a:gd name="connsiteY25" fmla="*/ 302509 h 470951"/>
                <a:gd name="connsiteX26" fmla="*/ 51564 w 391886"/>
                <a:gd name="connsiteY26" fmla="*/ 257820 h 470951"/>
                <a:gd name="connsiteX27" fmla="*/ 65315 w 391886"/>
                <a:gd name="connsiteY27" fmla="*/ 240632 h 470951"/>
                <a:gd name="connsiteX28" fmla="*/ 82502 w 391886"/>
                <a:gd name="connsiteY28" fmla="*/ 237195 h 470951"/>
                <a:gd name="connsiteX29" fmla="*/ 92815 w 391886"/>
                <a:gd name="connsiteY29" fmla="*/ 216569 h 470951"/>
                <a:gd name="connsiteX30" fmla="*/ 110004 w 391886"/>
                <a:gd name="connsiteY30" fmla="*/ 220007 h 470951"/>
                <a:gd name="connsiteX31" fmla="*/ 110003 w 391886"/>
                <a:gd name="connsiteY31" fmla="*/ 206256 h 470951"/>
                <a:gd name="connsiteX32" fmla="*/ 120316 w 391886"/>
                <a:gd name="connsiteY32" fmla="*/ 199381 h 470951"/>
                <a:gd name="connsiteX33" fmla="*/ 103128 w 391886"/>
                <a:gd name="connsiteY33" fmla="*/ 175318 h 470951"/>
                <a:gd name="connsiteX34" fmla="*/ 92815 w 391886"/>
                <a:gd name="connsiteY34" fmla="*/ 168443 h 470951"/>
                <a:gd name="connsiteX35" fmla="*/ 72190 w 391886"/>
                <a:gd name="connsiteY35" fmla="*/ 161567 h 470951"/>
                <a:gd name="connsiteX36" fmla="*/ 68752 w 391886"/>
                <a:gd name="connsiteY36" fmla="*/ 130629 h 470951"/>
                <a:gd name="connsiteX37" fmla="*/ 75627 w 391886"/>
                <a:gd name="connsiteY37" fmla="*/ 103128 h 470951"/>
                <a:gd name="connsiteX38" fmla="*/ 82503 w 391886"/>
                <a:gd name="connsiteY38" fmla="*/ 82503 h 470951"/>
                <a:gd name="connsiteX39" fmla="*/ 103128 w 391886"/>
                <a:gd name="connsiteY39" fmla="*/ 75628 h 470951"/>
                <a:gd name="connsiteX40" fmla="*/ 110003 w 391886"/>
                <a:gd name="connsiteY40" fmla="*/ 68752 h 470951"/>
                <a:gd name="connsiteX41" fmla="*/ 137504 w 391886"/>
                <a:gd name="connsiteY41" fmla="*/ 61877 h 470951"/>
                <a:gd name="connsiteX42" fmla="*/ 171880 w 391886"/>
                <a:gd name="connsiteY42" fmla="*/ 51564 h 470951"/>
                <a:gd name="connsiteX43" fmla="*/ 192506 w 391886"/>
                <a:gd name="connsiteY43" fmla="*/ 44689 h 470951"/>
                <a:gd name="connsiteX44" fmla="*/ 202818 w 391886"/>
                <a:gd name="connsiteY44" fmla="*/ 41252 h 470951"/>
                <a:gd name="connsiteX45" fmla="*/ 237194 w 391886"/>
                <a:gd name="connsiteY45" fmla="*/ 48127 h 470951"/>
                <a:gd name="connsiteX46" fmla="*/ 257820 w 391886"/>
                <a:gd name="connsiteY46" fmla="*/ 55002 h 470951"/>
                <a:gd name="connsiteX47" fmla="*/ 268133 w 391886"/>
                <a:gd name="connsiteY47" fmla="*/ 58440 h 470951"/>
                <a:gd name="connsiteX48" fmla="*/ 288758 w 391886"/>
                <a:gd name="connsiteY48" fmla="*/ 68752 h 470951"/>
                <a:gd name="connsiteX49" fmla="*/ 302509 w 391886"/>
                <a:gd name="connsiteY49" fmla="*/ 82503 h 470951"/>
                <a:gd name="connsiteX50" fmla="*/ 319697 w 391886"/>
                <a:gd name="connsiteY50" fmla="*/ 103128 h 470951"/>
                <a:gd name="connsiteX51" fmla="*/ 333447 w 391886"/>
                <a:gd name="connsiteY51" fmla="*/ 134067 h 470951"/>
                <a:gd name="connsiteX52" fmla="*/ 330009 w 391886"/>
                <a:gd name="connsiteY52" fmla="*/ 165005 h 470951"/>
                <a:gd name="connsiteX53" fmla="*/ 326572 w 391886"/>
                <a:gd name="connsiteY53" fmla="*/ 175318 h 470951"/>
                <a:gd name="connsiteX54" fmla="*/ 316259 w 391886"/>
                <a:gd name="connsiteY54" fmla="*/ 185631 h 470951"/>
                <a:gd name="connsiteX55" fmla="*/ 312821 w 391886"/>
                <a:gd name="connsiteY55" fmla="*/ 171881 h 470951"/>
                <a:gd name="connsiteX56" fmla="*/ 312821 w 391886"/>
                <a:gd name="connsiteY56" fmla="*/ 202819 h 470951"/>
                <a:gd name="connsiteX57" fmla="*/ 333447 w 391886"/>
                <a:gd name="connsiteY57" fmla="*/ 195943 h 470951"/>
                <a:gd name="connsiteX58" fmla="*/ 343760 w 391886"/>
                <a:gd name="connsiteY58" fmla="*/ 192506 h 470951"/>
                <a:gd name="connsiteX59" fmla="*/ 357510 w 391886"/>
                <a:gd name="connsiteY59" fmla="*/ 161567 h 470951"/>
                <a:gd name="connsiteX60" fmla="*/ 360948 w 391886"/>
                <a:gd name="connsiteY60" fmla="*/ 151255 h 470951"/>
                <a:gd name="connsiteX61" fmla="*/ 357510 w 391886"/>
                <a:gd name="connsiteY61" fmla="*/ 120316 h 470951"/>
                <a:gd name="connsiteX62" fmla="*/ 354072 w 391886"/>
                <a:gd name="connsiteY62" fmla="*/ 110003 h 470951"/>
                <a:gd name="connsiteX63" fmla="*/ 350635 w 391886"/>
                <a:gd name="connsiteY63" fmla="*/ 92816 h 470951"/>
                <a:gd name="connsiteX64" fmla="*/ 343760 w 391886"/>
                <a:gd name="connsiteY64" fmla="*/ 72190 h 470951"/>
                <a:gd name="connsiteX65" fmla="*/ 336884 w 391886"/>
                <a:gd name="connsiteY65" fmla="*/ 65315 h 470951"/>
                <a:gd name="connsiteX66" fmla="*/ 323134 w 391886"/>
                <a:gd name="connsiteY66" fmla="*/ 44689 h 470951"/>
                <a:gd name="connsiteX67" fmla="*/ 302509 w 391886"/>
                <a:gd name="connsiteY67" fmla="*/ 27501 h 470951"/>
                <a:gd name="connsiteX68" fmla="*/ 285321 w 391886"/>
                <a:gd name="connsiteY68" fmla="*/ 13751 h 470951"/>
                <a:gd name="connsiteX69" fmla="*/ 271570 w 391886"/>
                <a:gd name="connsiteY69" fmla="*/ 10313 h 470951"/>
                <a:gd name="connsiteX70" fmla="*/ 223444 w 391886"/>
                <a:gd name="connsiteY70" fmla="*/ 0 h 470951"/>
                <a:gd name="connsiteX71" fmla="*/ 154692 w 391886"/>
                <a:gd name="connsiteY71" fmla="*/ 3438 h 470951"/>
                <a:gd name="connsiteX72" fmla="*/ 140942 w 391886"/>
                <a:gd name="connsiteY72" fmla="*/ 6876 h 470951"/>
                <a:gd name="connsiteX73" fmla="*/ 106566 w 391886"/>
                <a:gd name="connsiteY73" fmla="*/ 20626 h 470951"/>
                <a:gd name="connsiteX74" fmla="*/ 85940 w 391886"/>
                <a:gd name="connsiteY74" fmla="*/ 34376 h 470951"/>
                <a:gd name="connsiteX75" fmla="*/ 75627 w 391886"/>
                <a:gd name="connsiteY75" fmla="*/ 41252 h 470951"/>
                <a:gd name="connsiteX76" fmla="*/ 65315 w 391886"/>
                <a:gd name="connsiteY76" fmla="*/ 44689 h 470951"/>
                <a:gd name="connsiteX77" fmla="*/ 48127 w 391886"/>
                <a:gd name="connsiteY77" fmla="*/ 55002 h 470951"/>
                <a:gd name="connsiteX78" fmla="*/ 34376 w 391886"/>
                <a:gd name="connsiteY78" fmla="*/ 72190 h 470951"/>
                <a:gd name="connsiteX79" fmla="*/ 24063 w 391886"/>
                <a:gd name="connsiteY79" fmla="*/ 82503 h 470951"/>
                <a:gd name="connsiteX80" fmla="*/ 13751 w 391886"/>
                <a:gd name="connsiteY80" fmla="*/ 103128 h 470951"/>
                <a:gd name="connsiteX81" fmla="*/ 6875 w 391886"/>
                <a:gd name="connsiteY81" fmla="*/ 123754 h 470951"/>
                <a:gd name="connsiteX82" fmla="*/ 0 w 391886"/>
                <a:gd name="connsiteY82" fmla="*/ 151255 h 470951"/>
                <a:gd name="connsiteX83" fmla="*/ 6875 w 391886"/>
                <a:gd name="connsiteY83" fmla="*/ 199381 h 470951"/>
                <a:gd name="connsiteX84" fmla="*/ 13751 w 391886"/>
                <a:gd name="connsiteY84" fmla="*/ 230319 h 470951"/>
                <a:gd name="connsiteX85" fmla="*/ 17188 w 391886"/>
                <a:gd name="connsiteY85" fmla="*/ 244070 h 470951"/>
                <a:gd name="connsiteX86" fmla="*/ 24063 w 391886"/>
                <a:gd name="connsiteY86" fmla="*/ 292196 h 470951"/>
                <a:gd name="connsiteX87" fmla="*/ 30939 w 391886"/>
                <a:gd name="connsiteY87" fmla="*/ 326572 h 470951"/>
                <a:gd name="connsiteX88" fmla="*/ 48127 w 391886"/>
                <a:gd name="connsiteY88" fmla="*/ 354073 h 470951"/>
                <a:gd name="connsiteX89" fmla="*/ 65315 w 391886"/>
                <a:gd name="connsiteY89" fmla="*/ 385011 h 470951"/>
                <a:gd name="connsiteX90" fmla="*/ 68752 w 391886"/>
                <a:gd name="connsiteY90" fmla="*/ 395324 h 470951"/>
                <a:gd name="connsiteX91" fmla="*/ 85940 w 391886"/>
                <a:gd name="connsiteY91" fmla="*/ 415949 h 470951"/>
                <a:gd name="connsiteX92" fmla="*/ 89378 w 391886"/>
                <a:gd name="connsiteY92" fmla="*/ 426262 h 470951"/>
                <a:gd name="connsiteX93" fmla="*/ 103128 w 391886"/>
                <a:gd name="connsiteY93" fmla="*/ 446888 h 470951"/>
                <a:gd name="connsiteX94" fmla="*/ 106566 w 391886"/>
                <a:gd name="connsiteY94" fmla="*/ 457200 h 470951"/>
                <a:gd name="connsiteX95" fmla="*/ 127191 w 391886"/>
                <a:gd name="connsiteY95" fmla="*/ 470951 h 470951"/>
                <a:gd name="connsiteX96" fmla="*/ 199381 w 391886"/>
                <a:gd name="connsiteY96" fmla="*/ 467513 h 470951"/>
                <a:gd name="connsiteX97" fmla="*/ 213131 w 391886"/>
                <a:gd name="connsiteY97" fmla="*/ 464076 h 470951"/>
                <a:gd name="connsiteX98" fmla="*/ 268133 w 391886"/>
                <a:gd name="connsiteY98" fmla="*/ 453763 h 470951"/>
                <a:gd name="connsiteX99" fmla="*/ 292196 w 391886"/>
                <a:gd name="connsiteY99" fmla="*/ 440013 h 470951"/>
                <a:gd name="connsiteX100" fmla="*/ 305946 w 391886"/>
                <a:gd name="connsiteY100" fmla="*/ 422825 h 470951"/>
                <a:gd name="connsiteX101" fmla="*/ 323133 w 391886"/>
                <a:gd name="connsiteY101" fmla="*/ 443449 h 470951"/>
                <a:gd name="connsiteX102" fmla="*/ 316259 w 391886"/>
                <a:gd name="connsiteY102" fmla="*/ 405637 h 470951"/>
                <a:gd name="connsiteX103" fmla="*/ 347197 w 391886"/>
                <a:gd name="connsiteY103" fmla="*/ 433137 h 470951"/>
                <a:gd name="connsiteX104" fmla="*/ 371260 w 391886"/>
                <a:gd name="connsiteY104" fmla="*/ 402199 h 470951"/>
                <a:gd name="connsiteX105" fmla="*/ 371260 w 391886"/>
                <a:gd name="connsiteY105" fmla="*/ 371260 h 470951"/>
                <a:gd name="connsiteX106" fmla="*/ 340322 w 391886"/>
                <a:gd name="connsiteY106" fmla="*/ 347197 h 470951"/>
                <a:gd name="connsiteX107" fmla="*/ 391886 w 391886"/>
                <a:gd name="connsiteY107" fmla="*/ 333447 h 470951"/>
                <a:gd name="connsiteX108" fmla="*/ 340322 w 391886"/>
                <a:gd name="connsiteY108" fmla="*/ 309384 h 470951"/>
                <a:gd name="connsiteX109" fmla="*/ 336884 w 391886"/>
                <a:gd name="connsiteY109" fmla="*/ 281883 h 470951"/>
                <a:gd name="connsiteX110" fmla="*/ 333447 w 391886"/>
                <a:gd name="connsiteY110" fmla="*/ 268133 h 470951"/>
                <a:gd name="connsiteX111" fmla="*/ 326572 w 391886"/>
                <a:gd name="connsiteY111" fmla="*/ 233757 h 470951"/>
                <a:gd name="connsiteX112" fmla="*/ 323134 w 391886"/>
                <a:gd name="connsiteY112" fmla="*/ 223444 h 470951"/>
                <a:gd name="connsiteX113" fmla="*/ 278445 w 391886"/>
                <a:gd name="connsiteY113" fmla="*/ 202819 h 470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91886" h="470951">
                  <a:moveTo>
                    <a:pt x="278445" y="202819"/>
                  </a:moveTo>
                  <a:cubicBezTo>
                    <a:pt x="269278" y="201673"/>
                    <a:pt x="271801" y="212168"/>
                    <a:pt x="268133" y="216569"/>
                  </a:cubicBezTo>
                  <a:cubicBezTo>
                    <a:pt x="266058" y="219059"/>
                    <a:pt x="262925" y="220665"/>
                    <a:pt x="261257" y="223444"/>
                  </a:cubicBezTo>
                  <a:cubicBezTo>
                    <a:pt x="259393" y="226551"/>
                    <a:pt x="258966" y="230319"/>
                    <a:pt x="257820" y="233757"/>
                  </a:cubicBezTo>
                  <a:cubicBezTo>
                    <a:pt x="258966" y="239486"/>
                    <a:pt x="258016" y="246084"/>
                    <a:pt x="261257" y="250945"/>
                  </a:cubicBezTo>
                  <a:cubicBezTo>
                    <a:pt x="263267" y="253960"/>
                    <a:pt x="268033" y="253596"/>
                    <a:pt x="271570" y="254382"/>
                  </a:cubicBezTo>
                  <a:cubicBezTo>
                    <a:pt x="278374" y="255894"/>
                    <a:pt x="285321" y="256674"/>
                    <a:pt x="292196" y="257820"/>
                  </a:cubicBezTo>
                  <a:cubicBezTo>
                    <a:pt x="295634" y="260112"/>
                    <a:pt x="299588" y="261774"/>
                    <a:pt x="302509" y="264695"/>
                  </a:cubicBezTo>
                  <a:cubicBezTo>
                    <a:pt x="309173" y="271359"/>
                    <a:pt x="310026" y="276933"/>
                    <a:pt x="312821" y="285321"/>
                  </a:cubicBezTo>
                  <a:cubicBezTo>
                    <a:pt x="311675" y="296780"/>
                    <a:pt x="314534" y="309397"/>
                    <a:pt x="309384" y="319697"/>
                  </a:cubicBezTo>
                  <a:cubicBezTo>
                    <a:pt x="305689" y="327088"/>
                    <a:pt x="288758" y="333447"/>
                    <a:pt x="288758" y="333447"/>
                  </a:cubicBezTo>
                  <a:cubicBezTo>
                    <a:pt x="286466" y="336885"/>
                    <a:pt x="284992" y="341039"/>
                    <a:pt x="281883" y="343760"/>
                  </a:cubicBezTo>
                  <a:cubicBezTo>
                    <a:pt x="275664" y="349201"/>
                    <a:pt x="261257" y="357510"/>
                    <a:pt x="261257" y="357510"/>
                  </a:cubicBezTo>
                  <a:cubicBezTo>
                    <a:pt x="256674" y="364385"/>
                    <a:pt x="255346" y="375523"/>
                    <a:pt x="247507" y="378136"/>
                  </a:cubicBezTo>
                  <a:cubicBezTo>
                    <a:pt x="239484" y="380810"/>
                    <a:pt x="222774" y="386965"/>
                    <a:pt x="213131" y="388449"/>
                  </a:cubicBezTo>
                  <a:cubicBezTo>
                    <a:pt x="202876" y="390027"/>
                    <a:pt x="192506" y="390740"/>
                    <a:pt x="182193" y="391886"/>
                  </a:cubicBezTo>
                  <a:cubicBezTo>
                    <a:pt x="154692" y="382721"/>
                    <a:pt x="189068" y="391886"/>
                    <a:pt x="161567" y="391886"/>
                  </a:cubicBezTo>
                  <a:cubicBezTo>
                    <a:pt x="157943" y="391886"/>
                    <a:pt x="154819" y="389097"/>
                    <a:pt x="151254" y="388449"/>
                  </a:cubicBezTo>
                  <a:cubicBezTo>
                    <a:pt x="142165" y="386796"/>
                    <a:pt x="132866" y="386530"/>
                    <a:pt x="123754" y="385011"/>
                  </a:cubicBezTo>
                  <a:cubicBezTo>
                    <a:pt x="117349" y="383943"/>
                    <a:pt x="92434" y="376735"/>
                    <a:pt x="89378" y="374698"/>
                  </a:cubicBezTo>
                  <a:cubicBezTo>
                    <a:pt x="76050" y="365813"/>
                    <a:pt x="82984" y="369130"/>
                    <a:pt x="68752" y="364385"/>
                  </a:cubicBezTo>
                  <a:cubicBezTo>
                    <a:pt x="66460" y="360948"/>
                    <a:pt x="63555" y="357848"/>
                    <a:pt x="61877" y="354073"/>
                  </a:cubicBezTo>
                  <a:cubicBezTo>
                    <a:pt x="58934" y="347450"/>
                    <a:pt x="57294" y="340322"/>
                    <a:pt x="55002" y="333447"/>
                  </a:cubicBezTo>
                  <a:lnTo>
                    <a:pt x="51564" y="323134"/>
                  </a:lnTo>
                  <a:lnTo>
                    <a:pt x="48127" y="312822"/>
                  </a:lnTo>
                  <a:lnTo>
                    <a:pt x="44689" y="302509"/>
                  </a:lnTo>
                  <a:cubicBezTo>
                    <a:pt x="45674" y="292658"/>
                    <a:pt x="45371" y="270207"/>
                    <a:pt x="51564" y="257820"/>
                  </a:cubicBezTo>
                  <a:cubicBezTo>
                    <a:pt x="58619" y="243709"/>
                    <a:pt x="60159" y="244069"/>
                    <a:pt x="65315" y="240632"/>
                  </a:cubicBezTo>
                  <a:cubicBezTo>
                    <a:pt x="70471" y="237195"/>
                    <a:pt x="79393" y="239916"/>
                    <a:pt x="82502" y="237195"/>
                  </a:cubicBezTo>
                  <a:cubicBezTo>
                    <a:pt x="88720" y="231754"/>
                    <a:pt x="88231" y="219434"/>
                    <a:pt x="92815" y="216569"/>
                  </a:cubicBezTo>
                  <a:cubicBezTo>
                    <a:pt x="97399" y="213704"/>
                    <a:pt x="107225" y="221675"/>
                    <a:pt x="110004" y="220007"/>
                  </a:cubicBezTo>
                  <a:cubicBezTo>
                    <a:pt x="113111" y="218143"/>
                    <a:pt x="108284" y="209694"/>
                    <a:pt x="110003" y="206256"/>
                  </a:cubicBezTo>
                  <a:cubicBezTo>
                    <a:pt x="111722" y="202818"/>
                    <a:pt x="116878" y="201673"/>
                    <a:pt x="120316" y="199381"/>
                  </a:cubicBezTo>
                  <a:cubicBezTo>
                    <a:pt x="112295" y="175317"/>
                    <a:pt x="120316" y="181046"/>
                    <a:pt x="103128" y="175318"/>
                  </a:cubicBezTo>
                  <a:cubicBezTo>
                    <a:pt x="99690" y="173026"/>
                    <a:pt x="96590" y="170121"/>
                    <a:pt x="92815" y="168443"/>
                  </a:cubicBezTo>
                  <a:cubicBezTo>
                    <a:pt x="86193" y="165500"/>
                    <a:pt x="72190" y="161567"/>
                    <a:pt x="72190" y="161567"/>
                  </a:cubicBezTo>
                  <a:cubicBezTo>
                    <a:pt x="63024" y="134069"/>
                    <a:pt x="63596" y="149535"/>
                    <a:pt x="68752" y="130629"/>
                  </a:cubicBezTo>
                  <a:cubicBezTo>
                    <a:pt x="71238" y="121513"/>
                    <a:pt x="72639" y="112092"/>
                    <a:pt x="75627" y="103128"/>
                  </a:cubicBezTo>
                  <a:cubicBezTo>
                    <a:pt x="77919" y="96253"/>
                    <a:pt x="75628" y="84795"/>
                    <a:pt x="82503" y="82503"/>
                  </a:cubicBezTo>
                  <a:lnTo>
                    <a:pt x="103128" y="75628"/>
                  </a:lnTo>
                  <a:cubicBezTo>
                    <a:pt x="105420" y="73336"/>
                    <a:pt x="107224" y="70420"/>
                    <a:pt x="110003" y="68752"/>
                  </a:cubicBezTo>
                  <a:cubicBezTo>
                    <a:pt x="115420" y="65502"/>
                    <a:pt x="133596" y="62745"/>
                    <a:pt x="137504" y="61877"/>
                  </a:cubicBezTo>
                  <a:cubicBezTo>
                    <a:pt x="153101" y="58411"/>
                    <a:pt x="154725" y="57282"/>
                    <a:pt x="171880" y="51564"/>
                  </a:cubicBezTo>
                  <a:lnTo>
                    <a:pt x="192506" y="44689"/>
                  </a:lnTo>
                  <a:lnTo>
                    <a:pt x="202818" y="41252"/>
                  </a:lnTo>
                  <a:cubicBezTo>
                    <a:pt x="231422" y="50785"/>
                    <a:pt x="185832" y="36274"/>
                    <a:pt x="237194" y="48127"/>
                  </a:cubicBezTo>
                  <a:cubicBezTo>
                    <a:pt x="244256" y="49757"/>
                    <a:pt x="250945" y="52710"/>
                    <a:pt x="257820" y="55002"/>
                  </a:cubicBezTo>
                  <a:cubicBezTo>
                    <a:pt x="261258" y="56148"/>
                    <a:pt x="265118" y="56430"/>
                    <a:pt x="268133" y="58440"/>
                  </a:cubicBezTo>
                  <a:cubicBezTo>
                    <a:pt x="281460" y="67325"/>
                    <a:pt x="274526" y="64009"/>
                    <a:pt x="288758" y="68752"/>
                  </a:cubicBezTo>
                  <a:cubicBezTo>
                    <a:pt x="293342" y="73336"/>
                    <a:pt x="298913" y="77109"/>
                    <a:pt x="302509" y="82503"/>
                  </a:cubicBezTo>
                  <a:cubicBezTo>
                    <a:pt x="312081" y="96861"/>
                    <a:pt x="306462" y="89895"/>
                    <a:pt x="319697" y="103128"/>
                  </a:cubicBezTo>
                  <a:cubicBezTo>
                    <a:pt x="327878" y="127674"/>
                    <a:pt x="322552" y="117724"/>
                    <a:pt x="333447" y="134067"/>
                  </a:cubicBezTo>
                  <a:cubicBezTo>
                    <a:pt x="332301" y="144380"/>
                    <a:pt x="331715" y="154770"/>
                    <a:pt x="330009" y="165005"/>
                  </a:cubicBezTo>
                  <a:cubicBezTo>
                    <a:pt x="329413" y="168579"/>
                    <a:pt x="328582" y="172303"/>
                    <a:pt x="326572" y="175318"/>
                  </a:cubicBezTo>
                  <a:cubicBezTo>
                    <a:pt x="323875" y="179363"/>
                    <a:pt x="318551" y="186204"/>
                    <a:pt x="316259" y="185631"/>
                  </a:cubicBezTo>
                  <a:cubicBezTo>
                    <a:pt x="313967" y="185058"/>
                    <a:pt x="316259" y="169589"/>
                    <a:pt x="312821" y="171881"/>
                  </a:cubicBezTo>
                  <a:cubicBezTo>
                    <a:pt x="315113" y="175319"/>
                    <a:pt x="309383" y="198809"/>
                    <a:pt x="312821" y="202819"/>
                  </a:cubicBezTo>
                  <a:cubicBezTo>
                    <a:pt x="316259" y="206829"/>
                    <a:pt x="326572" y="198235"/>
                    <a:pt x="333447" y="195943"/>
                  </a:cubicBezTo>
                  <a:lnTo>
                    <a:pt x="343760" y="192506"/>
                  </a:lnTo>
                  <a:cubicBezTo>
                    <a:pt x="354656" y="176162"/>
                    <a:pt x="349327" y="186114"/>
                    <a:pt x="357510" y="161567"/>
                  </a:cubicBezTo>
                  <a:lnTo>
                    <a:pt x="360948" y="151255"/>
                  </a:lnTo>
                  <a:cubicBezTo>
                    <a:pt x="359802" y="140942"/>
                    <a:pt x="359216" y="130551"/>
                    <a:pt x="357510" y="120316"/>
                  </a:cubicBezTo>
                  <a:cubicBezTo>
                    <a:pt x="356914" y="116742"/>
                    <a:pt x="354951" y="113518"/>
                    <a:pt x="354072" y="110003"/>
                  </a:cubicBezTo>
                  <a:cubicBezTo>
                    <a:pt x="352655" y="104335"/>
                    <a:pt x="352172" y="98453"/>
                    <a:pt x="350635" y="92816"/>
                  </a:cubicBezTo>
                  <a:cubicBezTo>
                    <a:pt x="348728" y="85824"/>
                    <a:pt x="348885" y="77314"/>
                    <a:pt x="343760" y="72190"/>
                  </a:cubicBezTo>
                  <a:cubicBezTo>
                    <a:pt x="341468" y="69898"/>
                    <a:pt x="338829" y="67908"/>
                    <a:pt x="336884" y="65315"/>
                  </a:cubicBezTo>
                  <a:cubicBezTo>
                    <a:pt x="331926" y="58705"/>
                    <a:pt x="328977" y="50532"/>
                    <a:pt x="323134" y="44689"/>
                  </a:cubicBezTo>
                  <a:cubicBezTo>
                    <a:pt x="298642" y="20197"/>
                    <a:pt x="326432" y="46639"/>
                    <a:pt x="302509" y="27501"/>
                  </a:cubicBezTo>
                  <a:cubicBezTo>
                    <a:pt x="293982" y="20680"/>
                    <a:pt x="296710" y="18632"/>
                    <a:pt x="285321" y="13751"/>
                  </a:cubicBezTo>
                  <a:cubicBezTo>
                    <a:pt x="280978" y="11890"/>
                    <a:pt x="275994" y="11972"/>
                    <a:pt x="271570" y="10313"/>
                  </a:cubicBezTo>
                  <a:cubicBezTo>
                    <a:pt x="236588" y="-2805"/>
                    <a:pt x="287486" y="6405"/>
                    <a:pt x="223444" y="0"/>
                  </a:cubicBezTo>
                  <a:cubicBezTo>
                    <a:pt x="200527" y="1146"/>
                    <a:pt x="177559" y="1532"/>
                    <a:pt x="154692" y="3438"/>
                  </a:cubicBezTo>
                  <a:cubicBezTo>
                    <a:pt x="149984" y="3830"/>
                    <a:pt x="145467" y="5518"/>
                    <a:pt x="140942" y="6876"/>
                  </a:cubicBezTo>
                  <a:cubicBezTo>
                    <a:pt x="127822" y="10812"/>
                    <a:pt x="118053" y="13734"/>
                    <a:pt x="106566" y="20626"/>
                  </a:cubicBezTo>
                  <a:cubicBezTo>
                    <a:pt x="99480" y="24877"/>
                    <a:pt x="92815" y="29793"/>
                    <a:pt x="85940" y="34376"/>
                  </a:cubicBezTo>
                  <a:cubicBezTo>
                    <a:pt x="82502" y="36668"/>
                    <a:pt x="79547" y="39946"/>
                    <a:pt x="75627" y="41252"/>
                  </a:cubicBezTo>
                  <a:lnTo>
                    <a:pt x="65315" y="44689"/>
                  </a:lnTo>
                  <a:cubicBezTo>
                    <a:pt x="47892" y="62109"/>
                    <a:pt x="70440" y="41614"/>
                    <a:pt x="48127" y="55002"/>
                  </a:cubicBezTo>
                  <a:cubicBezTo>
                    <a:pt x="41456" y="59005"/>
                    <a:pt x="39063" y="66565"/>
                    <a:pt x="34376" y="72190"/>
                  </a:cubicBezTo>
                  <a:cubicBezTo>
                    <a:pt x="31264" y="75925"/>
                    <a:pt x="27501" y="79065"/>
                    <a:pt x="24063" y="82503"/>
                  </a:cubicBezTo>
                  <a:cubicBezTo>
                    <a:pt x="11535" y="120096"/>
                    <a:pt x="31512" y="63168"/>
                    <a:pt x="13751" y="103128"/>
                  </a:cubicBezTo>
                  <a:cubicBezTo>
                    <a:pt x="10807" y="109751"/>
                    <a:pt x="9167" y="116879"/>
                    <a:pt x="6875" y="123754"/>
                  </a:cubicBezTo>
                  <a:cubicBezTo>
                    <a:pt x="1592" y="139602"/>
                    <a:pt x="4146" y="130526"/>
                    <a:pt x="0" y="151255"/>
                  </a:cubicBezTo>
                  <a:cubicBezTo>
                    <a:pt x="2292" y="167297"/>
                    <a:pt x="1750" y="184008"/>
                    <a:pt x="6875" y="199381"/>
                  </a:cubicBezTo>
                  <a:cubicBezTo>
                    <a:pt x="13565" y="219448"/>
                    <a:pt x="7703" y="200077"/>
                    <a:pt x="13751" y="230319"/>
                  </a:cubicBezTo>
                  <a:cubicBezTo>
                    <a:pt x="14678" y="234952"/>
                    <a:pt x="16411" y="239410"/>
                    <a:pt x="17188" y="244070"/>
                  </a:cubicBezTo>
                  <a:cubicBezTo>
                    <a:pt x="19852" y="260054"/>
                    <a:pt x="21771" y="276154"/>
                    <a:pt x="24063" y="292196"/>
                  </a:cubicBezTo>
                  <a:cubicBezTo>
                    <a:pt x="25330" y="301068"/>
                    <a:pt x="26139" y="316971"/>
                    <a:pt x="30939" y="326572"/>
                  </a:cubicBezTo>
                  <a:cubicBezTo>
                    <a:pt x="48328" y="361351"/>
                    <a:pt x="34483" y="329514"/>
                    <a:pt x="48127" y="354073"/>
                  </a:cubicBezTo>
                  <a:cubicBezTo>
                    <a:pt x="68395" y="390554"/>
                    <a:pt x="49817" y="361766"/>
                    <a:pt x="65315" y="385011"/>
                  </a:cubicBezTo>
                  <a:cubicBezTo>
                    <a:pt x="66461" y="388449"/>
                    <a:pt x="66742" y="392309"/>
                    <a:pt x="68752" y="395324"/>
                  </a:cubicBezTo>
                  <a:cubicBezTo>
                    <a:pt x="83960" y="418136"/>
                    <a:pt x="74691" y="393453"/>
                    <a:pt x="85940" y="415949"/>
                  </a:cubicBezTo>
                  <a:cubicBezTo>
                    <a:pt x="87561" y="419190"/>
                    <a:pt x="87618" y="423094"/>
                    <a:pt x="89378" y="426262"/>
                  </a:cubicBezTo>
                  <a:cubicBezTo>
                    <a:pt x="93391" y="433485"/>
                    <a:pt x="100515" y="439049"/>
                    <a:pt x="103128" y="446888"/>
                  </a:cubicBezTo>
                  <a:cubicBezTo>
                    <a:pt x="104274" y="450325"/>
                    <a:pt x="104702" y="454093"/>
                    <a:pt x="106566" y="457200"/>
                  </a:cubicBezTo>
                  <a:cubicBezTo>
                    <a:pt x="111067" y="464701"/>
                    <a:pt x="120024" y="467368"/>
                    <a:pt x="127191" y="470951"/>
                  </a:cubicBezTo>
                  <a:cubicBezTo>
                    <a:pt x="151254" y="469805"/>
                    <a:pt x="175367" y="469434"/>
                    <a:pt x="199381" y="467513"/>
                  </a:cubicBezTo>
                  <a:cubicBezTo>
                    <a:pt x="204090" y="467136"/>
                    <a:pt x="208488" y="464947"/>
                    <a:pt x="213131" y="464076"/>
                  </a:cubicBezTo>
                  <a:cubicBezTo>
                    <a:pt x="274350" y="452597"/>
                    <a:pt x="235670" y="461877"/>
                    <a:pt x="268133" y="453763"/>
                  </a:cubicBezTo>
                  <a:cubicBezTo>
                    <a:pt x="277540" y="449060"/>
                    <a:pt x="284100" y="446490"/>
                    <a:pt x="292196" y="440013"/>
                  </a:cubicBezTo>
                  <a:cubicBezTo>
                    <a:pt x="301414" y="432638"/>
                    <a:pt x="300790" y="422252"/>
                    <a:pt x="305946" y="422825"/>
                  </a:cubicBezTo>
                  <a:cubicBezTo>
                    <a:pt x="311102" y="423398"/>
                    <a:pt x="320841" y="445741"/>
                    <a:pt x="323133" y="443449"/>
                  </a:cubicBezTo>
                  <a:cubicBezTo>
                    <a:pt x="324279" y="440012"/>
                    <a:pt x="312248" y="407356"/>
                    <a:pt x="316259" y="405637"/>
                  </a:cubicBezTo>
                  <a:cubicBezTo>
                    <a:pt x="320270" y="403918"/>
                    <a:pt x="338030" y="433710"/>
                    <a:pt x="347197" y="433137"/>
                  </a:cubicBezTo>
                  <a:cubicBezTo>
                    <a:pt x="356364" y="432564"/>
                    <a:pt x="367250" y="412512"/>
                    <a:pt x="371260" y="402199"/>
                  </a:cubicBezTo>
                  <a:cubicBezTo>
                    <a:pt x="375271" y="391886"/>
                    <a:pt x="376416" y="380427"/>
                    <a:pt x="371260" y="371260"/>
                  </a:cubicBezTo>
                  <a:cubicBezTo>
                    <a:pt x="366104" y="362093"/>
                    <a:pt x="336884" y="353499"/>
                    <a:pt x="340322" y="347197"/>
                  </a:cubicBezTo>
                  <a:cubicBezTo>
                    <a:pt x="343760" y="340895"/>
                    <a:pt x="374698" y="338030"/>
                    <a:pt x="391886" y="333447"/>
                  </a:cubicBezTo>
                  <a:cubicBezTo>
                    <a:pt x="390740" y="327718"/>
                    <a:pt x="349489" y="317978"/>
                    <a:pt x="340322" y="309384"/>
                  </a:cubicBezTo>
                  <a:cubicBezTo>
                    <a:pt x="331155" y="300790"/>
                    <a:pt x="338403" y="290996"/>
                    <a:pt x="336884" y="281883"/>
                  </a:cubicBezTo>
                  <a:cubicBezTo>
                    <a:pt x="336107" y="277223"/>
                    <a:pt x="334437" y="272752"/>
                    <a:pt x="333447" y="268133"/>
                  </a:cubicBezTo>
                  <a:cubicBezTo>
                    <a:pt x="330999" y="256707"/>
                    <a:pt x="330268" y="244843"/>
                    <a:pt x="326572" y="233757"/>
                  </a:cubicBezTo>
                  <a:cubicBezTo>
                    <a:pt x="325426" y="230319"/>
                    <a:pt x="324754" y="226685"/>
                    <a:pt x="323134" y="223444"/>
                  </a:cubicBezTo>
                  <a:cubicBezTo>
                    <a:pt x="322409" y="221995"/>
                    <a:pt x="287612" y="203965"/>
                    <a:pt x="278445" y="2028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697474" y="5866638"/>
              <a:ext cx="7620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81478" y="6050281"/>
              <a:ext cx="7620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88376" y="5921848"/>
              <a:ext cx="7620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01077" y="5889497"/>
              <a:ext cx="7620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5753" y="5983895"/>
              <a:ext cx="7620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F7153-2FB3-4C54-9689-624241C3B70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GANs: inference</a:t>
            </a:r>
            <a:endParaRPr lang="en-US" sz="3200" dirty="0"/>
          </a:p>
        </p:txBody>
      </p:sp>
      <p:sp>
        <p:nvSpPr>
          <p:cNvPr id="21" name="Footer Placeholder 7"/>
          <p:cNvSpPr txBox="1">
            <a:spLocks/>
          </p:cNvSpPr>
          <p:nvPr/>
        </p:nvSpPr>
        <p:spPr>
          <a:xfrm>
            <a:off x="0" y="6553200"/>
            <a:ext cx="838200" cy="304800"/>
          </a:xfrm>
          <a:prstGeom prst="rect">
            <a:avLst/>
          </a:prstGeom>
        </p:spPr>
        <p:txBody>
          <a:bodyPr vert="horz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Victoria Mazo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29400" y="6477000"/>
            <a:ext cx="2514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+mn-lt"/>
              </a:rPr>
              <a:t>diagram credit – </a:t>
            </a:r>
            <a:r>
              <a:rPr lang="en-US" sz="1100" dirty="0" err="1" smtClean="0">
                <a:latin typeface="+mn-lt"/>
              </a:rPr>
              <a:t>Guim</a:t>
            </a:r>
            <a:r>
              <a:rPr lang="en-US" sz="1100" dirty="0" smtClean="0">
                <a:latin typeface="+mn-lt"/>
              </a:rPr>
              <a:t> </a:t>
            </a:r>
            <a:r>
              <a:rPr lang="en-US" sz="1100" dirty="0" err="1" smtClean="0">
                <a:latin typeface="+mn-lt"/>
              </a:rPr>
              <a:t>Perarnau</a:t>
            </a:r>
            <a:endParaRPr lang="en-US" sz="1100" dirty="0">
              <a:latin typeface="+mn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38200" y="2327051"/>
            <a:ext cx="4260866" cy="2473549"/>
            <a:chOff x="838200" y="2327051"/>
            <a:chExt cx="4260866" cy="2473549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12500" r="45471" b="30000"/>
            <a:stretch>
              <a:fillRect/>
            </a:stretch>
          </p:blipFill>
          <p:spPr bwMode="auto">
            <a:xfrm>
              <a:off x="838200" y="2590800"/>
              <a:ext cx="3962400" cy="175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Rectangle 6"/>
            <p:cNvSpPr/>
            <p:nvPr/>
          </p:nvSpPr>
          <p:spPr>
            <a:xfrm>
              <a:off x="3200400" y="3962400"/>
              <a:ext cx="1676400" cy="838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 rot="21007521">
              <a:off x="1795062" y="2327051"/>
              <a:ext cx="1420794" cy="617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rot="21007521">
              <a:off x="2215938" y="2926951"/>
              <a:ext cx="374602" cy="103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 rot="21007521">
              <a:off x="4660410" y="3313851"/>
              <a:ext cx="438656" cy="180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F7153-2FB3-4C54-9689-624241C3B70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BEGAN – generated faces</a:t>
            </a:r>
            <a:endParaRPr 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7467600" y="6477000"/>
            <a:ext cx="152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+mn-lt"/>
              </a:rPr>
              <a:t>Bethelot</a:t>
            </a:r>
            <a:r>
              <a:rPr lang="en-US" sz="1100" dirty="0" smtClean="0">
                <a:latin typeface="+mn-lt"/>
              </a:rPr>
              <a:t> et al. 2017</a:t>
            </a:r>
            <a:endParaRPr lang="en-US" sz="1100" dirty="0">
              <a:latin typeface="+mn-lt"/>
            </a:endParaRPr>
          </a:p>
        </p:txBody>
      </p:sp>
      <p:sp>
        <p:nvSpPr>
          <p:cNvPr id="21" name="Footer Placeholder 7"/>
          <p:cNvSpPr txBox="1">
            <a:spLocks/>
          </p:cNvSpPr>
          <p:nvPr/>
        </p:nvSpPr>
        <p:spPr>
          <a:xfrm>
            <a:off x="0" y="6553200"/>
            <a:ext cx="838200" cy="304800"/>
          </a:xfrm>
          <a:prstGeom prst="rect">
            <a:avLst/>
          </a:prstGeom>
        </p:spPr>
        <p:txBody>
          <a:bodyPr vert="horz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Victoria Mazo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286000"/>
            <a:ext cx="5048250" cy="30679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F7153-2FB3-4C54-9689-624241C3B70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Footer Placeholder 7"/>
          <p:cNvSpPr txBox="1">
            <a:spLocks/>
          </p:cNvSpPr>
          <p:nvPr/>
        </p:nvSpPr>
        <p:spPr>
          <a:xfrm>
            <a:off x="0" y="6553200"/>
            <a:ext cx="838200" cy="304800"/>
          </a:xfrm>
          <a:prstGeom prst="rect">
            <a:avLst/>
          </a:prstGeom>
        </p:spPr>
        <p:txBody>
          <a:bodyPr vert="horz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Victoria Mazo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Title 10"/>
          <p:cNvSpPr txBox="1">
            <a:spLocks/>
          </p:cNvSpPr>
          <p:nvPr/>
        </p:nvSpPr>
        <p:spPr>
          <a:xfrm>
            <a:off x="609600" y="6096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DCGAN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38200" y="1752600"/>
            <a:ext cx="17764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005696"/>
                </a:solidFill>
                <a:latin typeface="+mn-lt"/>
              </a:rPr>
              <a:t>Discriminator</a:t>
            </a:r>
            <a:endParaRPr lang="en-US" sz="2000" dirty="0">
              <a:solidFill>
                <a:srgbClr val="005696"/>
              </a:solidFill>
              <a:latin typeface="+mn-lt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3886200"/>
            <a:ext cx="6535095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Rectangle 45"/>
          <p:cNvSpPr/>
          <p:nvPr/>
        </p:nvSpPr>
        <p:spPr>
          <a:xfrm>
            <a:off x="1526106" y="5584948"/>
            <a:ext cx="1293294" cy="432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14400" y="3886200"/>
            <a:ext cx="13372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005696"/>
                </a:solidFill>
                <a:latin typeface="+mn-lt"/>
              </a:rPr>
              <a:t>Generator</a:t>
            </a:r>
            <a:endParaRPr lang="en-US" sz="2000" dirty="0">
              <a:solidFill>
                <a:srgbClr val="005696"/>
              </a:solidFill>
              <a:latin typeface="+mn-lt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057400" y="5638800"/>
            <a:ext cx="33855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FC</a:t>
            </a:r>
          </a:p>
        </p:txBody>
      </p:sp>
      <p:pic>
        <p:nvPicPr>
          <p:cNvPr id="52225" name="Picture 1"/>
          <p:cNvPicPr>
            <a:picLocks noChangeAspect="1" noChangeArrowheads="1"/>
          </p:cNvPicPr>
          <p:nvPr/>
        </p:nvPicPr>
        <p:blipFill rotWithShape="1">
          <a:blip r:embed="rId3" cstate="print"/>
          <a:srcRect l="2112"/>
          <a:stretch/>
        </p:blipFill>
        <p:spPr bwMode="auto">
          <a:xfrm>
            <a:off x="2895600" y="2133600"/>
            <a:ext cx="3530971" cy="173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" name="TextBox 48"/>
          <p:cNvSpPr txBox="1"/>
          <p:nvPr/>
        </p:nvSpPr>
        <p:spPr>
          <a:xfrm>
            <a:off x="7543800" y="6477000"/>
            <a:ext cx="16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+mn-lt"/>
              </a:rPr>
              <a:t>Radford et al. 2015</a:t>
            </a:r>
            <a:endParaRPr lang="en-US" sz="11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F7153-2FB3-4C54-9689-624241C3B70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1" name="Footer Placeholder 7"/>
          <p:cNvSpPr txBox="1">
            <a:spLocks/>
          </p:cNvSpPr>
          <p:nvPr/>
        </p:nvSpPr>
        <p:spPr>
          <a:xfrm>
            <a:off x="0" y="6553200"/>
            <a:ext cx="838200" cy="304800"/>
          </a:xfrm>
          <a:prstGeom prst="rect">
            <a:avLst/>
          </a:prstGeom>
        </p:spPr>
        <p:txBody>
          <a:bodyPr vert="horz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Victoria Mazo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3400" y="990600"/>
            <a:ext cx="312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5696"/>
                </a:solidFill>
                <a:latin typeface="+mn-lt"/>
              </a:rPr>
              <a:t>Convolution</a:t>
            </a:r>
            <a:endParaRPr lang="en-US" sz="2000" dirty="0">
              <a:solidFill>
                <a:srgbClr val="005696"/>
              </a:solidFill>
              <a:latin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43400" y="3124200"/>
            <a:ext cx="480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5696"/>
                </a:solidFill>
                <a:latin typeface="+mn-lt"/>
              </a:rPr>
              <a:t>Fractional convolution (‘</a:t>
            </a:r>
            <a:r>
              <a:rPr lang="en-US" sz="2000" dirty="0" err="1" smtClean="0">
                <a:solidFill>
                  <a:srgbClr val="005696"/>
                </a:solidFill>
                <a:latin typeface="+mn-lt"/>
              </a:rPr>
              <a:t>deconvolution</a:t>
            </a:r>
            <a:r>
              <a:rPr lang="en-US" sz="2000" dirty="0" smtClean="0">
                <a:solidFill>
                  <a:srgbClr val="005696"/>
                </a:solidFill>
                <a:latin typeface="+mn-lt"/>
              </a:rPr>
              <a:t>’)</a:t>
            </a:r>
            <a:endParaRPr lang="en-US" sz="2000" dirty="0">
              <a:solidFill>
                <a:srgbClr val="005696"/>
              </a:solidFill>
              <a:latin typeface="+mn-lt"/>
            </a:endParaRPr>
          </a:p>
        </p:txBody>
      </p:sp>
      <p:pic>
        <p:nvPicPr>
          <p:cNvPr id="23" name="Picture 22" descr="padding_strides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1600" y="1828800"/>
            <a:ext cx="2261375" cy="2181225"/>
          </a:xfrm>
          <a:prstGeom prst="rect">
            <a:avLst/>
          </a:prstGeom>
        </p:spPr>
      </p:pic>
      <p:pic>
        <p:nvPicPr>
          <p:cNvPr id="24" name="Picture 23" descr="padding_strides_transposed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38800" y="3657600"/>
            <a:ext cx="1962362" cy="223063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838200" y="4114800"/>
            <a:ext cx="31005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+mn-lt"/>
              </a:rPr>
              <a:t>Output is </a:t>
            </a:r>
            <a:r>
              <a:rPr lang="en-US" sz="1600" i="1" dirty="0" smtClean="0">
                <a:latin typeface="+mn-lt"/>
              </a:rPr>
              <a:t>smaller</a:t>
            </a:r>
            <a:r>
              <a:rPr lang="en-US" sz="1600" dirty="0" smtClean="0">
                <a:latin typeface="+mn-lt"/>
              </a:rPr>
              <a:t> than the input</a:t>
            </a:r>
            <a:endParaRPr lang="en-US" sz="1600" dirty="0">
              <a:latin typeface="+mn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181600" y="6019800"/>
            <a:ext cx="3004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+mn-lt"/>
              </a:rPr>
              <a:t>Output is </a:t>
            </a:r>
            <a:r>
              <a:rPr lang="en-US" sz="1600" i="1" dirty="0" smtClean="0">
                <a:latin typeface="+mn-lt"/>
              </a:rPr>
              <a:t>larger</a:t>
            </a:r>
            <a:r>
              <a:rPr lang="en-US" sz="1600" dirty="0" smtClean="0">
                <a:latin typeface="+mn-lt"/>
              </a:rPr>
              <a:t> than the input</a:t>
            </a:r>
            <a:endParaRPr lang="en-US" sz="16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F7153-2FB3-4C54-9689-624241C3B70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1" name="Footer Placeholder 7"/>
          <p:cNvSpPr txBox="1">
            <a:spLocks/>
          </p:cNvSpPr>
          <p:nvPr/>
        </p:nvSpPr>
        <p:spPr>
          <a:xfrm>
            <a:off x="0" y="6553200"/>
            <a:ext cx="838200" cy="304800"/>
          </a:xfrm>
          <a:prstGeom prst="rect">
            <a:avLst/>
          </a:prstGeom>
        </p:spPr>
        <p:txBody>
          <a:bodyPr vert="horz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Victoria Mazo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8" name="Title 10"/>
          <p:cNvSpPr txBox="1">
            <a:spLocks/>
          </p:cNvSpPr>
          <p:nvPr/>
        </p:nvSpPr>
        <p:spPr>
          <a:xfrm>
            <a:off x="457200" y="609600"/>
            <a:ext cx="84582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lvl="0" fontAlgn="auto">
              <a:spcAft>
                <a:spcPts val="0"/>
              </a:spcAft>
              <a:defRPr/>
            </a:pPr>
            <a:r>
              <a:rPr lang="en-US" sz="3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DCGAN : generator</a:t>
            </a:r>
            <a:endParaRPr lang="en-US" sz="3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914400"/>
            <a:ext cx="4043126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 descr="C:\Users\user\Desktop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05800" y="6172200"/>
            <a:ext cx="625855" cy="533400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1942479" y="6432947"/>
            <a:ext cx="6172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+mn-lt"/>
              </a:rPr>
              <a:t>c</a:t>
            </a:r>
            <a:r>
              <a:rPr lang="en-US" sz="1100" dirty="0" smtClean="0">
                <a:latin typeface="+mn-lt"/>
              </a:rPr>
              <a:t>ode</a:t>
            </a:r>
            <a:r>
              <a:rPr lang="en-US" sz="1100" dirty="0">
                <a:latin typeface="+mn-lt"/>
              </a:rPr>
              <a:t>: https://</a:t>
            </a:r>
            <a:r>
              <a:rPr lang="en-US" sz="1100" dirty="0" err="1">
                <a:latin typeface="+mn-lt"/>
              </a:rPr>
              <a:t>github.com</a:t>
            </a:r>
            <a:r>
              <a:rPr lang="en-US" sz="1100" dirty="0">
                <a:latin typeface="+mn-lt"/>
              </a:rPr>
              <a:t>/carpedm20/DCGAN-</a:t>
            </a:r>
            <a:r>
              <a:rPr lang="en-US" sz="1100" dirty="0" err="1">
                <a:latin typeface="+mn-lt"/>
              </a:rPr>
              <a:t>tensorflow</a:t>
            </a:r>
            <a:r>
              <a:rPr lang="en-US" sz="1100" dirty="0">
                <a:latin typeface="+mn-lt"/>
              </a:rPr>
              <a:t>/blob/master/</a:t>
            </a:r>
            <a:r>
              <a:rPr lang="en-US" sz="1100" dirty="0" err="1">
                <a:latin typeface="+mn-lt"/>
              </a:rPr>
              <a:t>model.py</a:t>
            </a:r>
            <a:endParaRPr lang="en-US" sz="1100" dirty="0" smtClean="0">
              <a:latin typeface="+mn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32732" r="23288" b="22984"/>
          <a:stretch>
            <a:fillRect/>
          </a:stretch>
        </p:blipFill>
        <p:spPr bwMode="auto">
          <a:xfrm>
            <a:off x="762000" y="2393868"/>
            <a:ext cx="6324600" cy="3778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F7153-2FB3-4C54-9689-624241C3B70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1" name="Footer Placeholder 7"/>
          <p:cNvSpPr txBox="1">
            <a:spLocks/>
          </p:cNvSpPr>
          <p:nvPr/>
        </p:nvSpPr>
        <p:spPr>
          <a:xfrm>
            <a:off x="0" y="6553200"/>
            <a:ext cx="838200" cy="304800"/>
          </a:xfrm>
          <a:prstGeom prst="rect">
            <a:avLst/>
          </a:prstGeom>
        </p:spPr>
        <p:txBody>
          <a:bodyPr vert="horz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Victoria Mazo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8" name="Title 10"/>
          <p:cNvSpPr txBox="1">
            <a:spLocks/>
          </p:cNvSpPr>
          <p:nvPr/>
        </p:nvSpPr>
        <p:spPr>
          <a:xfrm>
            <a:off x="457200" y="609600"/>
            <a:ext cx="84582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DCGAN : discriminator</a:t>
            </a:r>
            <a:endParaRPr lang="en-US" sz="3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38200" y="3276600"/>
            <a:ext cx="6629400" cy="2286000"/>
            <a:chOff x="1295400" y="2209800"/>
            <a:chExt cx="6629400" cy="22860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t="31183" r="23145" b="39785"/>
            <a:stretch>
              <a:fillRect/>
            </a:stretch>
          </p:blipFill>
          <p:spPr bwMode="auto">
            <a:xfrm>
              <a:off x="1295400" y="2209800"/>
              <a:ext cx="6466417" cy="228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Rectangle 10"/>
            <p:cNvSpPr/>
            <p:nvPr/>
          </p:nvSpPr>
          <p:spPr>
            <a:xfrm>
              <a:off x="5715000" y="2590800"/>
              <a:ext cx="22098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295400" y="2590800"/>
              <a:ext cx="6858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0" y="1600200"/>
            <a:ext cx="3048000" cy="1636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Bedrooms</a:t>
            </a: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F7153-2FB3-4C54-9689-624241C3B70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Footer Placeholder 7"/>
          <p:cNvSpPr txBox="1">
            <a:spLocks/>
          </p:cNvSpPr>
          <p:nvPr/>
        </p:nvSpPr>
        <p:spPr>
          <a:xfrm>
            <a:off x="0" y="6553200"/>
            <a:ext cx="838200" cy="304800"/>
          </a:xfrm>
          <a:prstGeom prst="rect">
            <a:avLst/>
          </a:prstGeom>
        </p:spPr>
        <p:txBody>
          <a:bodyPr vert="horz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Victoria Mazo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20000" y="6477000"/>
            <a:ext cx="152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+mn-lt"/>
              </a:rPr>
              <a:t>Arjovsky</a:t>
            </a:r>
            <a:r>
              <a:rPr lang="en-US" sz="1100" dirty="0" smtClean="0">
                <a:latin typeface="+mn-lt"/>
              </a:rPr>
              <a:t> et al 2017</a:t>
            </a:r>
            <a:endParaRPr lang="en-US" sz="1100" dirty="0">
              <a:latin typeface="+mn-lt"/>
            </a:endParaRPr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3" cstate="print"/>
          <a:srcRect b="25820"/>
          <a:stretch>
            <a:fillRect/>
          </a:stretch>
        </p:blipFill>
        <p:spPr bwMode="auto">
          <a:xfrm>
            <a:off x="1371600" y="1524000"/>
            <a:ext cx="6553200" cy="489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F7153-2FB3-4C54-9689-624241C3B70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GANs: inference</a:t>
            </a:r>
            <a:endParaRPr lang="en-US" sz="3200" dirty="0"/>
          </a:p>
        </p:txBody>
      </p:sp>
      <p:sp>
        <p:nvSpPr>
          <p:cNvPr id="21" name="Footer Placeholder 7"/>
          <p:cNvSpPr txBox="1">
            <a:spLocks/>
          </p:cNvSpPr>
          <p:nvPr/>
        </p:nvSpPr>
        <p:spPr>
          <a:xfrm>
            <a:off x="0" y="6553200"/>
            <a:ext cx="838200" cy="304800"/>
          </a:xfrm>
          <a:prstGeom prst="rect">
            <a:avLst/>
          </a:prstGeom>
        </p:spPr>
        <p:txBody>
          <a:bodyPr vert="horz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Victoria Mazo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29400" y="6477000"/>
            <a:ext cx="2514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+mn-lt"/>
              </a:rPr>
              <a:t>diagram credit – </a:t>
            </a:r>
            <a:r>
              <a:rPr lang="en-US" sz="1100" dirty="0" err="1" smtClean="0">
                <a:latin typeface="+mn-lt"/>
              </a:rPr>
              <a:t>Guim</a:t>
            </a:r>
            <a:r>
              <a:rPr lang="en-US" sz="1100" dirty="0" smtClean="0">
                <a:latin typeface="+mn-lt"/>
              </a:rPr>
              <a:t> </a:t>
            </a:r>
            <a:r>
              <a:rPr lang="en-US" sz="1100" dirty="0" err="1" smtClean="0">
                <a:latin typeface="+mn-lt"/>
              </a:rPr>
              <a:t>Perarnau</a:t>
            </a:r>
            <a:endParaRPr lang="en-US" sz="1100" dirty="0">
              <a:latin typeface="+mn-lt"/>
            </a:endParaRPr>
          </a:p>
        </p:txBody>
      </p:sp>
      <p:grpSp>
        <p:nvGrpSpPr>
          <p:cNvPr id="2" name="Group 13"/>
          <p:cNvGrpSpPr/>
          <p:nvPr/>
        </p:nvGrpSpPr>
        <p:grpSpPr>
          <a:xfrm>
            <a:off x="838200" y="2327051"/>
            <a:ext cx="4260866" cy="2473549"/>
            <a:chOff x="838200" y="2327051"/>
            <a:chExt cx="4260866" cy="2473549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12500" r="45471" b="30000"/>
            <a:stretch>
              <a:fillRect/>
            </a:stretch>
          </p:blipFill>
          <p:spPr bwMode="auto">
            <a:xfrm>
              <a:off x="838200" y="2590800"/>
              <a:ext cx="3962400" cy="175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Rectangle 6"/>
            <p:cNvSpPr/>
            <p:nvPr/>
          </p:nvSpPr>
          <p:spPr>
            <a:xfrm>
              <a:off x="3200400" y="3962400"/>
              <a:ext cx="1676400" cy="838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 rot="21007521">
              <a:off x="1795062" y="2327051"/>
              <a:ext cx="1420794" cy="617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rot="21007521">
              <a:off x="2215938" y="2926951"/>
              <a:ext cx="374602" cy="103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 rot="21007521">
              <a:off x="4660410" y="3313851"/>
              <a:ext cx="438656" cy="180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Oval 13"/>
          <p:cNvSpPr/>
          <p:nvPr/>
        </p:nvSpPr>
        <p:spPr>
          <a:xfrm>
            <a:off x="838200" y="2667000"/>
            <a:ext cx="990600" cy="17526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F7153-2FB3-4C54-9689-624241C3B70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Footer Placeholder 7"/>
          <p:cNvSpPr txBox="1">
            <a:spLocks/>
          </p:cNvSpPr>
          <p:nvPr/>
        </p:nvSpPr>
        <p:spPr>
          <a:xfrm>
            <a:off x="0" y="6553200"/>
            <a:ext cx="838200" cy="304800"/>
          </a:xfrm>
          <a:prstGeom prst="rect">
            <a:avLst/>
          </a:prstGeom>
        </p:spPr>
        <p:txBody>
          <a:bodyPr vert="horz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Victoria Mazo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533400" y="6096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Interpolation</a:t>
            </a:r>
            <a:endParaRPr lang="en-US" sz="3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620000" y="6477000"/>
            <a:ext cx="132600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latin typeface="+mn-lt"/>
              </a:rPr>
              <a:t>Radford et al 2015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286000"/>
            <a:ext cx="9144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04800" y="39624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  <a:latin typeface="+mn-lt"/>
              </a:rPr>
              <a:t>z</a:t>
            </a:r>
            <a:r>
              <a:rPr lang="en-US" b="1" baseline="-25000" dirty="0" smtClean="0">
                <a:solidFill>
                  <a:srgbClr val="00B050"/>
                </a:solidFill>
                <a:latin typeface="+mn-lt"/>
              </a:rPr>
              <a:t>1</a:t>
            </a:r>
            <a:endParaRPr lang="en-US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34400" y="39624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  <a:latin typeface="+mn-lt"/>
              </a:rPr>
              <a:t>z</a:t>
            </a:r>
            <a:r>
              <a:rPr lang="en-US" b="1" baseline="-25000" dirty="0" smtClean="0">
                <a:solidFill>
                  <a:srgbClr val="00B050"/>
                </a:solidFill>
                <a:latin typeface="+mn-lt"/>
              </a:rPr>
              <a:t>2</a:t>
            </a:r>
            <a:endParaRPr lang="en-US" b="1" dirty="0">
              <a:solidFill>
                <a:srgbClr val="00B050"/>
              </a:solidFill>
              <a:latin typeface="+mn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57200" y="3352800"/>
            <a:ext cx="0" cy="597932"/>
          </a:xfrm>
          <a:prstGeom prst="straightConnector1">
            <a:avLst/>
          </a:prstGeom>
          <a:ln w="222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8686800" y="3352800"/>
            <a:ext cx="0" cy="597932"/>
          </a:xfrm>
          <a:prstGeom prst="straightConnector1">
            <a:avLst/>
          </a:prstGeom>
          <a:ln w="222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257800" y="4191000"/>
            <a:ext cx="3200400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62000" y="4191000"/>
            <a:ext cx="3124200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114800" y="4038600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n-lt"/>
              </a:rPr>
              <a:t>interpolate</a:t>
            </a:r>
            <a:endParaRPr lang="en-US" sz="1400" dirty="0">
              <a:latin typeface="+mn-lt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7772400" y="3352800"/>
            <a:ext cx="0" cy="597932"/>
          </a:xfrm>
          <a:prstGeom prst="straightConnector1">
            <a:avLst/>
          </a:prstGeom>
          <a:ln w="22225">
            <a:solidFill>
              <a:srgbClr val="00569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934200" y="3352800"/>
            <a:ext cx="0" cy="597932"/>
          </a:xfrm>
          <a:prstGeom prst="straightConnector1">
            <a:avLst/>
          </a:prstGeom>
          <a:ln w="22225">
            <a:solidFill>
              <a:srgbClr val="00569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6019800" y="3352800"/>
            <a:ext cx="0" cy="597932"/>
          </a:xfrm>
          <a:prstGeom prst="straightConnector1">
            <a:avLst/>
          </a:prstGeom>
          <a:ln w="22225">
            <a:solidFill>
              <a:srgbClr val="00569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5105400" y="3352800"/>
            <a:ext cx="0" cy="597932"/>
          </a:xfrm>
          <a:prstGeom prst="straightConnector1">
            <a:avLst/>
          </a:prstGeom>
          <a:ln w="22225">
            <a:solidFill>
              <a:srgbClr val="00569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267200" y="3352800"/>
            <a:ext cx="0" cy="597932"/>
          </a:xfrm>
          <a:prstGeom prst="straightConnector1">
            <a:avLst/>
          </a:prstGeom>
          <a:ln w="22225">
            <a:solidFill>
              <a:srgbClr val="00569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276600" y="3352800"/>
            <a:ext cx="0" cy="597932"/>
          </a:xfrm>
          <a:prstGeom prst="straightConnector1">
            <a:avLst/>
          </a:prstGeom>
          <a:ln w="22225">
            <a:solidFill>
              <a:srgbClr val="00569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2362200" y="3352800"/>
            <a:ext cx="0" cy="597932"/>
          </a:xfrm>
          <a:prstGeom prst="straightConnector1">
            <a:avLst/>
          </a:prstGeom>
          <a:ln w="22225">
            <a:solidFill>
              <a:srgbClr val="00569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447800" y="3352800"/>
            <a:ext cx="0" cy="597932"/>
          </a:xfrm>
          <a:prstGeom prst="straightConnector1">
            <a:avLst/>
          </a:prstGeom>
          <a:ln w="22225">
            <a:solidFill>
              <a:srgbClr val="00569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F7153-2FB3-4C54-9689-624241C3B70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Footer Placeholder 7"/>
          <p:cNvSpPr txBox="1">
            <a:spLocks/>
          </p:cNvSpPr>
          <p:nvPr/>
        </p:nvSpPr>
        <p:spPr>
          <a:xfrm>
            <a:off x="0" y="6553200"/>
            <a:ext cx="838200" cy="304800"/>
          </a:xfrm>
          <a:prstGeom prst="rect">
            <a:avLst/>
          </a:prstGeom>
        </p:spPr>
        <p:txBody>
          <a:bodyPr vert="horz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Victoria Mazo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620000" y="6477000"/>
            <a:ext cx="132600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latin typeface="+mn-lt"/>
              </a:rPr>
              <a:t>Radford et al 2015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33400" y="609600"/>
            <a:ext cx="8229600" cy="4572000"/>
            <a:chOff x="533400" y="609600"/>
            <a:chExt cx="8229600" cy="4572000"/>
          </a:xfrm>
        </p:grpSpPr>
        <p:sp>
          <p:nvSpPr>
            <p:cNvPr id="12" name="Rectangle 2"/>
            <p:cNvSpPr txBox="1">
              <a:spLocks noChangeArrowheads="1"/>
            </p:cNvSpPr>
            <p:nvPr/>
          </p:nvSpPr>
          <p:spPr>
            <a:xfrm>
              <a:off x="533400" y="609600"/>
              <a:ext cx="8229600" cy="1066800"/>
            </a:xfrm>
            <a:prstGeom prst="rect">
              <a:avLst/>
            </a:prstGeom>
          </p:spPr>
          <p:txBody>
            <a:bodyPr vert="horz" anchor="ctr">
              <a:norm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200" dirty="0" smtClean="0">
                  <a:solidFill>
                    <a:schemeClr val="tx2"/>
                  </a:solidFill>
                  <a:latin typeface="+mj-lt"/>
                  <a:ea typeface="+mj-ea"/>
                  <a:cs typeface="+mj-cs"/>
                </a:rPr>
                <a:t>Faces arithmetic</a:t>
              </a:r>
              <a:endParaRPr lang="en-US" sz="3200" dirty="0">
                <a:solidFill>
                  <a:schemeClr val="tx2"/>
                </a:solidFill>
                <a:latin typeface="+mj-lt"/>
                <a:ea typeface="+mj-ea"/>
                <a:cs typeface="+mj-cs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1295400" y="1295400"/>
              <a:ext cx="6858000" cy="2619714"/>
              <a:chOff x="685800" y="1905000"/>
              <a:chExt cx="6858000" cy="2619714"/>
            </a:xfrm>
          </p:grpSpPr>
          <p:pic>
            <p:nvPicPr>
              <p:cNvPr id="1028" name="Picture 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t="66840"/>
              <a:stretch>
                <a:fillRect/>
              </a:stretch>
            </p:blipFill>
            <p:spPr bwMode="auto">
              <a:xfrm>
                <a:off x="685800" y="3352800"/>
                <a:ext cx="6858000" cy="11719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" name="Picture 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67778" t="25874"/>
              <a:stretch>
                <a:fillRect/>
              </a:stretch>
            </p:blipFill>
            <p:spPr bwMode="auto">
              <a:xfrm>
                <a:off x="5334000" y="1905000"/>
                <a:ext cx="2209800" cy="26197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9" name="TextBox 8"/>
            <p:cNvSpPr txBox="1"/>
            <p:nvPr/>
          </p:nvSpPr>
          <p:spPr>
            <a:xfrm>
              <a:off x="1524000" y="46482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  <a:latin typeface="+mn-lt"/>
                </a:rPr>
                <a:t>z</a:t>
              </a:r>
              <a:r>
                <a:rPr lang="en-US" b="1" baseline="-25000" dirty="0" smtClean="0">
                  <a:solidFill>
                    <a:srgbClr val="00B050"/>
                  </a:solidFill>
                  <a:latin typeface="+mn-lt"/>
                </a:rPr>
                <a:t>1</a:t>
              </a:r>
              <a:endParaRPr lang="en-US" b="1" dirty="0">
                <a:solidFill>
                  <a:srgbClr val="00B050"/>
                </a:solidFill>
                <a:latin typeface="+mn-lt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V="1">
              <a:off x="1676400" y="4038600"/>
              <a:ext cx="0" cy="597932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124200" y="46482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  <a:latin typeface="+mn-lt"/>
                </a:rPr>
                <a:t>z</a:t>
              </a:r>
              <a:r>
                <a:rPr lang="en-US" b="1" baseline="-25000" dirty="0" smtClean="0">
                  <a:solidFill>
                    <a:srgbClr val="00B050"/>
                  </a:solidFill>
                  <a:latin typeface="+mn-lt"/>
                </a:rPr>
                <a:t>2</a:t>
              </a:r>
              <a:endParaRPr lang="en-US" b="1" dirty="0">
                <a:solidFill>
                  <a:srgbClr val="00B050"/>
                </a:solidFill>
                <a:latin typeface="+mn-lt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3276600" y="4038600"/>
              <a:ext cx="0" cy="597932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648200" y="46482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  <a:latin typeface="+mn-lt"/>
                </a:rPr>
                <a:t>z</a:t>
              </a:r>
              <a:r>
                <a:rPr lang="en-US" b="1" baseline="-25000" dirty="0" smtClean="0">
                  <a:solidFill>
                    <a:srgbClr val="00B050"/>
                  </a:solidFill>
                  <a:latin typeface="+mn-lt"/>
                </a:rPr>
                <a:t>3</a:t>
              </a:r>
              <a:endParaRPr lang="en-US" b="1" dirty="0">
                <a:solidFill>
                  <a:srgbClr val="00B050"/>
                </a:solidFill>
                <a:latin typeface="+mn-lt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4800600" y="4038600"/>
              <a:ext cx="0" cy="597932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12222" t="71152" r="78889" b="15911"/>
            <a:stretch>
              <a:fillRect/>
            </a:stretch>
          </p:blipFill>
          <p:spPr bwMode="auto">
            <a:xfrm>
              <a:off x="2133600" y="4648200"/>
              <a:ext cx="6096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57778" t="71152" r="33333" b="13755"/>
            <a:stretch>
              <a:fillRect/>
            </a:stretch>
          </p:blipFill>
          <p:spPr bwMode="auto">
            <a:xfrm>
              <a:off x="5257800" y="4648200"/>
              <a:ext cx="609600" cy="53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35555" t="68996" r="55556" b="13755"/>
            <a:stretch>
              <a:fillRect/>
            </a:stretch>
          </p:blipFill>
          <p:spPr bwMode="auto">
            <a:xfrm>
              <a:off x="3733800" y="45720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TextBox 26"/>
            <p:cNvSpPr txBox="1"/>
            <p:nvPr/>
          </p:nvSpPr>
          <p:spPr>
            <a:xfrm>
              <a:off x="6858000" y="47244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5696"/>
                  </a:solidFill>
                  <a:latin typeface="+mn-lt"/>
                </a:rPr>
                <a:t>z</a:t>
              </a:r>
              <a:r>
                <a:rPr lang="en-US" b="1" baseline="-25000" dirty="0" smtClean="0">
                  <a:solidFill>
                    <a:srgbClr val="005696"/>
                  </a:solidFill>
                  <a:latin typeface="+mn-lt"/>
                </a:rPr>
                <a:t>4</a:t>
              </a:r>
              <a:endParaRPr lang="en-US" b="1" dirty="0">
                <a:solidFill>
                  <a:srgbClr val="005696"/>
                </a:solidFill>
                <a:latin typeface="+mn-lt"/>
              </a:endParaRP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flipV="1">
              <a:off x="7010400" y="4114800"/>
              <a:ext cx="0" cy="597932"/>
            </a:xfrm>
            <a:prstGeom prst="straightConnector1">
              <a:avLst/>
            </a:prstGeom>
            <a:ln w="22225">
              <a:solidFill>
                <a:srgbClr val="00569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2133600" y="2667000"/>
              <a:ext cx="685800" cy="76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733800" y="2743200"/>
              <a:ext cx="685800" cy="76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334000" y="2743200"/>
              <a:ext cx="685800" cy="76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889662" y="2648712"/>
            <a:ext cx="7315200" cy="3236976"/>
          </a:xfrm>
        </p:spPr>
        <p:txBody>
          <a:bodyPr>
            <a:normAutofit/>
          </a:bodyPr>
          <a:lstStyle/>
          <a:p>
            <a:pPr marL="109728" lvl="0" indent="0">
              <a:buNone/>
            </a:pPr>
            <a:r>
              <a:rPr lang="en-US" sz="2000" dirty="0" smtClean="0"/>
              <a:t>Yan </a:t>
            </a:r>
            <a:r>
              <a:rPr lang="en-US" sz="2000" dirty="0" err="1" smtClean="0"/>
              <a:t>LeCunn</a:t>
            </a:r>
            <a:r>
              <a:rPr lang="en-US" sz="2000" dirty="0" smtClean="0"/>
              <a:t>: </a:t>
            </a:r>
          </a:p>
          <a:p>
            <a:pPr marL="109728" lvl="0" indent="0">
              <a:buNone/>
            </a:pPr>
            <a:endParaRPr lang="en-US" sz="2000" dirty="0"/>
          </a:p>
          <a:p>
            <a:pPr marL="109728" lvl="0" indent="0">
              <a:buNone/>
            </a:pPr>
            <a:r>
              <a:rPr lang="en-US" sz="2000" i="1" dirty="0" smtClean="0"/>
              <a:t>“GANs is the most interesting idea in the last 10 years in Machine Learning”</a:t>
            </a:r>
          </a:p>
          <a:p>
            <a:endParaRPr lang="en-US" sz="2000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F7153-2FB3-4C54-9689-624241C3B70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838200" cy="304800"/>
          </a:xfrm>
        </p:spPr>
        <p:txBody>
          <a:bodyPr/>
          <a:lstStyle/>
          <a:p>
            <a:r>
              <a:rPr lang="en-US" dirty="0" smtClean="0"/>
              <a:t>Victoria </a:t>
            </a:r>
            <a:r>
              <a:rPr lang="en-US" dirty="0" err="1" smtClean="0"/>
              <a:t>Mazo</a:t>
            </a:r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57200" y="4267200"/>
            <a:ext cx="7696200" cy="24749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buFont typeface="Georgia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buFont typeface="Georgia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buFont typeface="Georgia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buFont typeface="Georgia"/>
              <a:buChar char="•"/>
              <a:tabLst/>
              <a:defRPr/>
            </a:pPr>
            <a:endParaRPr kumimoji="0" lang="en-US" sz="2000" b="0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169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Conditional GAN</a:t>
            </a: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F7153-2FB3-4C54-9689-624241C3B70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Footer Placeholder 7"/>
          <p:cNvSpPr txBox="1">
            <a:spLocks/>
          </p:cNvSpPr>
          <p:nvPr/>
        </p:nvSpPr>
        <p:spPr>
          <a:xfrm>
            <a:off x="0" y="6553200"/>
            <a:ext cx="838200" cy="304800"/>
          </a:xfrm>
          <a:prstGeom prst="rect">
            <a:avLst/>
          </a:prstGeom>
        </p:spPr>
        <p:txBody>
          <a:bodyPr vert="horz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Victoria Mazo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2362200"/>
            <a:ext cx="8382000" cy="2859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629400" y="6477000"/>
            <a:ext cx="2514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+mn-lt"/>
              </a:rPr>
              <a:t>diagram credit – </a:t>
            </a:r>
            <a:r>
              <a:rPr lang="en-US" sz="1100" dirty="0" err="1" smtClean="0">
                <a:latin typeface="+mn-lt"/>
              </a:rPr>
              <a:t>Guim</a:t>
            </a:r>
            <a:r>
              <a:rPr lang="en-US" sz="1100" dirty="0" smtClean="0">
                <a:latin typeface="+mn-lt"/>
              </a:rPr>
              <a:t> </a:t>
            </a:r>
            <a:r>
              <a:rPr lang="en-US" sz="1100" dirty="0" err="1" smtClean="0">
                <a:latin typeface="+mn-lt"/>
              </a:rPr>
              <a:t>Perarnau</a:t>
            </a:r>
            <a:endParaRPr lang="en-US" sz="11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StackGAN</a:t>
            </a: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3400" y="0"/>
            <a:ext cx="762000" cy="365760"/>
          </a:xfrm>
        </p:spPr>
        <p:txBody>
          <a:bodyPr/>
          <a:lstStyle/>
          <a:p>
            <a:fld id="{464F7153-2FB3-4C54-9689-624241C3B70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Footer Placeholder 7"/>
          <p:cNvSpPr txBox="1">
            <a:spLocks/>
          </p:cNvSpPr>
          <p:nvPr/>
        </p:nvSpPr>
        <p:spPr>
          <a:xfrm>
            <a:off x="0" y="6553200"/>
            <a:ext cx="838200" cy="304800"/>
          </a:xfrm>
          <a:prstGeom prst="rect">
            <a:avLst/>
          </a:prstGeom>
        </p:spPr>
        <p:txBody>
          <a:bodyPr vert="horz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Victoria Mazo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00" y="6477000"/>
            <a:ext cx="152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+mn-lt"/>
              </a:rPr>
              <a:t>Zhang et al 2016</a:t>
            </a:r>
            <a:endParaRPr lang="en-US" sz="1100" dirty="0">
              <a:latin typeface="+mn-lt"/>
            </a:endParaRPr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3" cstate="print"/>
          <a:srcRect l="11574" r="26468" b="75894"/>
          <a:stretch>
            <a:fillRect/>
          </a:stretch>
        </p:blipFill>
        <p:spPr bwMode="auto">
          <a:xfrm>
            <a:off x="1219200" y="2309813"/>
            <a:ext cx="6934200" cy="1347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 l="11574" t="74957" r="26468"/>
          <a:stretch>
            <a:fillRect/>
          </a:stretch>
        </p:blipFill>
        <p:spPr bwMode="auto">
          <a:xfrm>
            <a:off x="1219200" y="3657600"/>
            <a:ext cx="6934200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StackGAN</a:t>
            </a: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3400" y="0"/>
            <a:ext cx="762000" cy="365760"/>
          </a:xfrm>
        </p:spPr>
        <p:txBody>
          <a:bodyPr/>
          <a:lstStyle/>
          <a:p>
            <a:fld id="{464F7153-2FB3-4C54-9689-624241C3B70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Footer Placeholder 7"/>
          <p:cNvSpPr txBox="1">
            <a:spLocks/>
          </p:cNvSpPr>
          <p:nvPr/>
        </p:nvSpPr>
        <p:spPr>
          <a:xfrm>
            <a:off x="0" y="6553200"/>
            <a:ext cx="838200" cy="304800"/>
          </a:xfrm>
          <a:prstGeom prst="rect">
            <a:avLst/>
          </a:prstGeom>
        </p:spPr>
        <p:txBody>
          <a:bodyPr vert="horz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Victoria Mazo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00" y="6477000"/>
            <a:ext cx="152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+mn-lt"/>
              </a:rPr>
              <a:t>Zhang et al 2016</a:t>
            </a:r>
            <a:endParaRPr lang="en-US" sz="1100" dirty="0">
              <a:latin typeface="+mn-lt"/>
            </a:endParaRPr>
          </a:p>
        </p:txBody>
      </p:sp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3" cstate="print"/>
          <a:srcRect l="9028" r="27083" b="67897"/>
          <a:stretch>
            <a:fillRect/>
          </a:stretch>
        </p:blipFill>
        <p:spPr bwMode="auto">
          <a:xfrm>
            <a:off x="1143000" y="2290763"/>
            <a:ext cx="7010400" cy="1366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 l="9028" t="66219" r="27083"/>
          <a:stretch>
            <a:fillRect/>
          </a:stretch>
        </p:blipFill>
        <p:spPr bwMode="auto">
          <a:xfrm>
            <a:off x="1143000" y="3657600"/>
            <a:ext cx="7010400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Learning what and where to draw</a:t>
            </a:r>
            <a:r>
              <a:rPr lang="en-US" sz="3200" dirty="0" smtClean="0"/>
              <a:t> </a:t>
            </a: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3400" y="0"/>
            <a:ext cx="762000" cy="365760"/>
          </a:xfrm>
        </p:spPr>
        <p:txBody>
          <a:bodyPr/>
          <a:lstStyle/>
          <a:p>
            <a:fld id="{464F7153-2FB3-4C54-9689-624241C3B70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Footer Placeholder 7"/>
          <p:cNvSpPr txBox="1">
            <a:spLocks/>
          </p:cNvSpPr>
          <p:nvPr/>
        </p:nvSpPr>
        <p:spPr>
          <a:xfrm>
            <a:off x="0" y="6553200"/>
            <a:ext cx="838200" cy="304800"/>
          </a:xfrm>
          <a:prstGeom prst="rect">
            <a:avLst/>
          </a:prstGeom>
        </p:spPr>
        <p:txBody>
          <a:bodyPr vert="horz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Victoria Mazo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00" y="6477000"/>
            <a:ext cx="152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+mn-lt"/>
              </a:rPr>
              <a:t>Reed et al 2016</a:t>
            </a:r>
            <a:endParaRPr lang="en-US" sz="1100" dirty="0">
              <a:latin typeface="+mn-lt"/>
            </a:endParaRPr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1828800"/>
            <a:ext cx="5257800" cy="4145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371600"/>
            <a:ext cx="8229600" cy="10668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rgbClr val="005696"/>
                </a:solidFill>
                <a:latin typeface="+mn-lt"/>
              </a:rPr>
              <a:t/>
            </a:r>
            <a:br>
              <a:rPr lang="en-US" sz="2400" dirty="0" smtClean="0">
                <a:solidFill>
                  <a:srgbClr val="005696"/>
                </a:solidFill>
                <a:latin typeface="+mn-lt"/>
              </a:rPr>
            </a:br>
            <a:r>
              <a:rPr lang="en-US" sz="2000" dirty="0" smtClean="0">
                <a:solidFill>
                  <a:srgbClr val="005696"/>
                </a:solidFill>
                <a:latin typeface="+mn-lt"/>
                <a:ea typeface="+mn-ea"/>
                <a:cs typeface="+mn-cs"/>
              </a:rPr>
              <a:t>Image-to-image translation</a:t>
            </a:r>
            <a:r>
              <a:rPr lang="en-US" sz="2400" dirty="0" smtClean="0">
                <a:solidFill>
                  <a:srgbClr val="005696"/>
                </a:solidFill>
                <a:latin typeface="+mn-lt"/>
              </a:rPr>
              <a:t/>
            </a:r>
            <a:br>
              <a:rPr lang="en-US" sz="2400" dirty="0" smtClean="0">
                <a:solidFill>
                  <a:srgbClr val="005696"/>
                </a:solidFill>
                <a:latin typeface="+mn-lt"/>
              </a:rPr>
            </a:br>
            <a:endParaRPr lang="en-US" sz="2400" dirty="0">
              <a:solidFill>
                <a:srgbClr val="005696"/>
              </a:solidFill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F7153-2FB3-4C54-9689-624241C3B70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Footer Placeholder 7"/>
          <p:cNvSpPr txBox="1">
            <a:spLocks/>
          </p:cNvSpPr>
          <p:nvPr/>
        </p:nvSpPr>
        <p:spPr>
          <a:xfrm>
            <a:off x="0" y="6553200"/>
            <a:ext cx="838200" cy="304800"/>
          </a:xfrm>
          <a:prstGeom prst="rect">
            <a:avLst/>
          </a:prstGeom>
        </p:spPr>
        <p:txBody>
          <a:bodyPr vert="horz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Victoria Mazo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00" y="6477000"/>
            <a:ext cx="152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+mn-lt"/>
              </a:rPr>
              <a:t>Isola</a:t>
            </a:r>
            <a:r>
              <a:rPr lang="en-US" sz="1100" dirty="0" smtClean="0">
                <a:latin typeface="+mn-lt"/>
              </a:rPr>
              <a:t> et al 2016</a:t>
            </a:r>
            <a:endParaRPr lang="en-US" sz="1100" dirty="0">
              <a:latin typeface="+mn-lt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457200" y="6096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pix2pix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133600"/>
            <a:ext cx="5029200" cy="22724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4"/>
          <a:stretch/>
        </p:blipFill>
        <p:spPr>
          <a:xfrm>
            <a:off x="1972954" y="4528028"/>
            <a:ext cx="4961246" cy="20570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F7153-2FB3-4C54-9689-624241C3B70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Footer Placeholder 7"/>
          <p:cNvSpPr txBox="1">
            <a:spLocks/>
          </p:cNvSpPr>
          <p:nvPr/>
        </p:nvSpPr>
        <p:spPr>
          <a:xfrm>
            <a:off x="0" y="6553200"/>
            <a:ext cx="838200" cy="304800"/>
          </a:xfrm>
          <a:prstGeom prst="rect">
            <a:avLst/>
          </a:prstGeom>
        </p:spPr>
        <p:txBody>
          <a:bodyPr vert="horz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Victoria Mazo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00" y="6477000"/>
            <a:ext cx="152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+mn-lt"/>
              </a:rPr>
              <a:t>Isola</a:t>
            </a:r>
            <a:r>
              <a:rPr lang="en-US" sz="1100" dirty="0" smtClean="0">
                <a:latin typeface="+mn-lt"/>
              </a:rPr>
              <a:t> et al 2016</a:t>
            </a:r>
            <a:endParaRPr lang="en-US" sz="1100" dirty="0">
              <a:latin typeface="+mn-lt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457200" y="6096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pix2pix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481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1600200"/>
            <a:ext cx="4997587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76400" y="4114800"/>
            <a:ext cx="5091111" cy="2266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pix2pix</a:t>
            </a: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F7153-2FB3-4C54-9689-624241C3B70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Footer Placeholder 7"/>
          <p:cNvSpPr txBox="1">
            <a:spLocks/>
          </p:cNvSpPr>
          <p:nvPr/>
        </p:nvSpPr>
        <p:spPr>
          <a:xfrm>
            <a:off x="0" y="6553200"/>
            <a:ext cx="838200" cy="304800"/>
          </a:xfrm>
          <a:prstGeom prst="rect">
            <a:avLst/>
          </a:prstGeom>
        </p:spPr>
        <p:txBody>
          <a:bodyPr vert="horz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Victoria Mazo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01000" y="6477000"/>
            <a:ext cx="114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+mn-lt"/>
              </a:rPr>
              <a:t>Amir Bar</a:t>
            </a:r>
            <a:endParaRPr lang="en-US" sz="1100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1600200"/>
            <a:ext cx="601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5696"/>
                </a:solidFill>
                <a:latin typeface="+mn-lt"/>
              </a:rPr>
              <a:t>Brain CT generation</a:t>
            </a:r>
            <a:endParaRPr lang="en-US" sz="2000" dirty="0">
              <a:solidFill>
                <a:srgbClr val="005696"/>
              </a:solidFill>
              <a:latin typeface="+mn-lt"/>
            </a:endParaRPr>
          </a:p>
        </p:txBody>
      </p:sp>
      <p:pic>
        <p:nvPicPr>
          <p:cNvPr id="8" name="Picture 4" descr="E:\Dropbox\Screenshots\Screenshot 2017-03-31 00.21.2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2286000"/>
            <a:ext cx="7737476" cy="38687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UNIT</a:t>
            </a: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F7153-2FB3-4C54-9689-624241C3B70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Footer Placeholder 7"/>
          <p:cNvSpPr txBox="1">
            <a:spLocks/>
          </p:cNvSpPr>
          <p:nvPr/>
        </p:nvSpPr>
        <p:spPr>
          <a:xfrm>
            <a:off x="0" y="6553200"/>
            <a:ext cx="838200" cy="304800"/>
          </a:xfrm>
          <a:prstGeom prst="rect">
            <a:avLst/>
          </a:prstGeom>
        </p:spPr>
        <p:txBody>
          <a:bodyPr vert="horz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Victoria Mazo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24800" y="6477000"/>
            <a:ext cx="1219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+mn-lt"/>
              </a:rPr>
              <a:t>Liu at al. 2017</a:t>
            </a:r>
            <a:endParaRPr lang="en-US" sz="1100" dirty="0">
              <a:latin typeface="+mn-lt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1524000"/>
            <a:ext cx="3952875" cy="488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UNIT</a:t>
            </a: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F7153-2FB3-4C54-9689-624241C3B70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Footer Placeholder 7"/>
          <p:cNvSpPr txBox="1">
            <a:spLocks/>
          </p:cNvSpPr>
          <p:nvPr/>
        </p:nvSpPr>
        <p:spPr>
          <a:xfrm>
            <a:off x="0" y="6553200"/>
            <a:ext cx="838200" cy="304800"/>
          </a:xfrm>
          <a:prstGeom prst="rect">
            <a:avLst/>
          </a:prstGeom>
        </p:spPr>
        <p:txBody>
          <a:bodyPr vert="horz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Victoria Mazo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24800" y="6477000"/>
            <a:ext cx="1219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+mn-lt"/>
              </a:rPr>
              <a:t>Liu at al. 2017</a:t>
            </a:r>
            <a:endParaRPr lang="en-US" sz="1100" dirty="0">
              <a:latin typeface="+mn-l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 b="25828"/>
          <a:stretch>
            <a:fillRect/>
          </a:stretch>
        </p:blipFill>
        <p:spPr bwMode="auto">
          <a:xfrm>
            <a:off x="2895600" y="1371599"/>
            <a:ext cx="3352800" cy="5040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609600"/>
            <a:ext cx="8229600" cy="1066800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DiscoGAN</a:t>
            </a: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F7153-2FB3-4C54-9689-624241C3B70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Footer Placeholder 7"/>
          <p:cNvSpPr txBox="1">
            <a:spLocks/>
          </p:cNvSpPr>
          <p:nvPr/>
        </p:nvSpPr>
        <p:spPr>
          <a:xfrm>
            <a:off x="0" y="6553200"/>
            <a:ext cx="838200" cy="304800"/>
          </a:xfrm>
          <a:prstGeom prst="rect">
            <a:avLst/>
          </a:prstGeom>
        </p:spPr>
        <p:txBody>
          <a:bodyPr vert="horz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Victoria Mazo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72400" y="6477000"/>
            <a:ext cx="1371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+mn-lt"/>
              </a:rPr>
              <a:t>Kim et al 2017</a:t>
            </a:r>
            <a:endParaRPr lang="en-US" sz="1100" dirty="0">
              <a:latin typeface="+mn-lt"/>
            </a:endParaRPr>
          </a:p>
        </p:txBody>
      </p:sp>
      <p:pic>
        <p:nvPicPr>
          <p:cNvPr id="4300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4800600"/>
            <a:ext cx="6177674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09600" y="4343400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5696"/>
                </a:solidFill>
                <a:latin typeface="+mn-lt"/>
              </a:rPr>
              <a:t>Car to face</a:t>
            </a:r>
            <a:endParaRPr lang="en-US" sz="2000" dirty="0">
              <a:solidFill>
                <a:srgbClr val="005696"/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9600" y="1600200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5696"/>
                </a:solidFill>
                <a:latin typeface="+mn-lt"/>
              </a:rPr>
              <a:t>Edges to photos</a:t>
            </a:r>
            <a:endParaRPr lang="en-US" sz="2000" dirty="0">
              <a:solidFill>
                <a:srgbClr val="005696"/>
              </a:solidFill>
              <a:latin typeface="+mn-lt"/>
            </a:endParaRPr>
          </a:p>
        </p:txBody>
      </p:sp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1981200"/>
            <a:ext cx="6172200" cy="2157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2360141" y="1752600"/>
            <a:ext cx="6061777" cy="4026506"/>
            <a:chOff x="2360141" y="1752600"/>
            <a:chExt cx="6061777" cy="4026506"/>
          </a:xfrm>
        </p:grpSpPr>
        <p:pic>
          <p:nvPicPr>
            <p:cNvPr id="316" name="Picture 7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60141" y="1752600"/>
              <a:ext cx="5524759" cy="4026506"/>
            </a:xfrm>
            <a:prstGeom prst="rect">
              <a:avLst/>
            </a:prstGeom>
            <a:ln>
              <a:noFill/>
            </a:ln>
          </p:spPr>
        </p:pic>
        <p:sp>
          <p:nvSpPr>
            <p:cNvPr id="318" name="CustomShape 2"/>
            <p:cNvSpPr/>
            <p:nvPr/>
          </p:nvSpPr>
          <p:spPr>
            <a:xfrm>
              <a:off x="4964734" y="2888184"/>
              <a:ext cx="223368" cy="323331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/>
            <a:p>
              <a:pPr algn="ctr">
                <a:lnSpc>
                  <a:spcPct val="100000"/>
                </a:lnSpc>
              </a:pPr>
              <a:r>
                <a:rPr lang="en-US" sz="2400" i="1">
                  <a:solidFill>
                    <a:srgbClr val="000000"/>
                  </a:solidFill>
                  <a:latin typeface="Calibri"/>
                </a:rPr>
                <a:t>f</a:t>
              </a:r>
              <a:endParaRPr/>
            </a:p>
          </p:txBody>
        </p:sp>
        <p:pic>
          <p:nvPicPr>
            <p:cNvPr id="319" name="Picture 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24800" y="3048000"/>
              <a:ext cx="333163" cy="409570"/>
            </a:xfrm>
            <a:prstGeom prst="rect">
              <a:avLst/>
            </a:prstGeom>
            <a:ln>
              <a:noFill/>
            </a:ln>
          </p:spPr>
        </p:pic>
        <p:sp>
          <p:nvSpPr>
            <p:cNvPr id="320" name="CustomShape 3"/>
            <p:cNvSpPr/>
            <p:nvPr/>
          </p:nvSpPr>
          <p:spPr>
            <a:xfrm>
              <a:off x="5410200" y="2286000"/>
              <a:ext cx="949347" cy="257698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rgbClr val="000000"/>
                  </a:solidFill>
                  <a:latin typeface="Calibri"/>
                </a:rPr>
                <a:t>Weights</a:t>
              </a:r>
              <a:endParaRPr dirty="0"/>
            </a:p>
          </p:txBody>
        </p:sp>
        <p:sp>
          <p:nvSpPr>
            <p:cNvPr id="321" name="CustomShape 4"/>
            <p:cNvSpPr/>
            <p:nvPr/>
          </p:nvSpPr>
          <p:spPr>
            <a:xfrm>
              <a:off x="3968790" y="2249426"/>
              <a:ext cx="949879" cy="257698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rgbClr val="000000"/>
                  </a:solidFill>
                  <a:latin typeface="Calibri"/>
                </a:rPr>
                <a:t>Weights</a:t>
              </a:r>
              <a:endParaRPr dirty="0"/>
            </a:p>
          </p:txBody>
        </p:sp>
        <p:pic>
          <p:nvPicPr>
            <p:cNvPr id="322" name="Picture 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03647" y="4662367"/>
              <a:ext cx="305714" cy="421018"/>
            </a:xfrm>
            <a:prstGeom prst="rect">
              <a:avLst/>
            </a:prstGeom>
            <a:ln>
              <a:noFill/>
            </a:ln>
          </p:spPr>
        </p:pic>
        <p:sp>
          <p:nvSpPr>
            <p:cNvPr id="324" name="CustomShape 6"/>
            <p:cNvSpPr/>
            <p:nvPr/>
          </p:nvSpPr>
          <p:spPr>
            <a:xfrm>
              <a:off x="7086600" y="3106960"/>
              <a:ext cx="533866" cy="2576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dirty="0">
                  <a:solidFill>
                    <a:srgbClr val="000000"/>
                  </a:solidFill>
                  <a:latin typeface="Calibri"/>
                </a:rPr>
                <a:t>0.7</a:t>
              </a:r>
              <a:endParaRPr dirty="0"/>
            </a:p>
          </p:txBody>
        </p:sp>
        <p:sp>
          <p:nvSpPr>
            <p:cNvPr id="325" name="CustomShape 7"/>
            <p:cNvSpPr/>
            <p:nvPr/>
          </p:nvSpPr>
          <p:spPr>
            <a:xfrm>
              <a:off x="7086600" y="3581400"/>
              <a:ext cx="533866" cy="304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dirty="0">
                  <a:solidFill>
                    <a:srgbClr val="000000"/>
                  </a:solidFill>
                  <a:latin typeface="Calibri"/>
                </a:rPr>
                <a:t>0.1</a:t>
              </a:r>
              <a:endParaRPr dirty="0"/>
            </a:p>
          </p:txBody>
        </p:sp>
        <p:sp>
          <p:nvSpPr>
            <p:cNvPr id="326" name="CustomShape 8"/>
            <p:cNvSpPr/>
            <p:nvPr/>
          </p:nvSpPr>
          <p:spPr>
            <a:xfrm>
              <a:off x="7086600" y="4688765"/>
              <a:ext cx="625950" cy="2576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Calibri"/>
                </a:rPr>
                <a:t>0.05</a:t>
              </a:r>
              <a:endParaRPr dirty="0"/>
            </a:p>
          </p:txBody>
        </p:sp>
        <p:sp>
          <p:nvSpPr>
            <p:cNvPr id="327" name="CustomShape 9"/>
            <p:cNvSpPr/>
            <p:nvPr/>
          </p:nvSpPr>
          <p:spPr>
            <a:xfrm>
              <a:off x="7162800" y="2971800"/>
              <a:ext cx="1259118" cy="538292"/>
            </a:xfrm>
            <a:prstGeom prst="roundRect">
              <a:avLst>
                <a:gd name="adj" fmla="val 16667"/>
              </a:avLst>
            </a:prstGeom>
            <a:noFill/>
            <a:ln w="22225">
              <a:solidFill>
                <a:srgbClr val="00B050"/>
              </a:solidFill>
              <a:miter/>
            </a:ln>
          </p:spPr>
        </p:sp>
        <p:sp>
          <p:nvSpPr>
            <p:cNvPr id="329" name="CustomShape 10"/>
            <p:cNvSpPr/>
            <p:nvPr/>
          </p:nvSpPr>
          <p:spPr>
            <a:xfrm>
              <a:off x="4964734" y="2373296"/>
              <a:ext cx="223368" cy="323331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/>
            <a:p>
              <a:pPr algn="ctr">
                <a:lnSpc>
                  <a:spcPct val="100000"/>
                </a:lnSpc>
              </a:pPr>
              <a:r>
                <a:rPr lang="en-US" sz="2400" i="1" dirty="0">
                  <a:solidFill>
                    <a:srgbClr val="000000"/>
                  </a:solidFill>
                  <a:latin typeface="Calibri"/>
                </a:rPr>
                <a:t>f</a:t>
              </a:r>
              <a:endParaRPr dirty="0"/>
            </a:p>
          </p:txBody>
        </p:sp>
        <p:sp>
          <p:nvSpPr>
            <p:cNvPr id="330" name="CustomShape 11"/>
            <p:cNvSpPr/>
            <p:nvPr/>
          </p:nvSpPr>
          <p:spPr>
            <a:xfrm>
              <a:off x="4964734" y="3348378"/>
              <a:ext cx="223368" cy="323331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/>
            <a:p>
              <a:pPr algn="ctr">
                <a:lnSpc>
                  <a:spcPct val="100000"/>
                </a:lnSpc>
              </a:pPr>
              <a:r>
                <a:rPr lang="en-US" sz="2400" i="1">
                  <a:solidFill>
                    <a:srgbClr val="000000"/>
                  </a:solidFill>
                  <a:latin typeface="Calibri"/>
                </a:rPr>
                <a:t>f</a:t>
              </a:r>
              <a:endParaRPr/>
            </a:p>
          </p:txBody>
        </p:sp>
        <p:sp>
          <p:nvSpPr>
            <p:cNvPr id="331" name="CustomShape 12"/>
            <p:cNvSpPr/>
            <p:nvPr/>
          </p:nvSpPr>
          <p:spPr>
            <a:xfrm>
              <a:off x="4964734" y="3898372"/>
              <a:ext cx="223368" cy="323331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/>
            <a:p>
              <a:pPr algn="ctr">
                <a:lnSpc>
                  <a:spcPct val="100000"/>
                </a:lnSpc>
              </a:pPr>
              <a:r>
                <a:rPr lang="en-US" sz="2400" i="1">
                  <a:solidFill>
                    <a:srgbClr val="000000"/>
                  </a:solidFill>
                  <a:latin typeface="Calibri"/>
                </a:rPr>
                <a:t>f</a:t>
              </a:r>
              <a:endParaRPr/>
            </a:p>
          </p:txBody>
        </p:sp>
        <p:sp>
          <p:nvSpPr>
            <p:cNvPr id="332" name="CustomShape 13"/>
            <p:cNvSpPr/>
            <p:nvPr/>
          </p:nvSpPr>
          <p:spPr>
            <a:xfrm>
              <a:off x="4964734" y="4786706"/>
              <a:ext cx="223368" cy="323331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/>
            <a:p>
              <a:pPr algn="ctr">
                <a:lnSpc>
                  <a:spcPct val="100000"/>
                </a:lnSpc>
              </a:pPr>
              <a:r>
                <a:rPr lang="en-US" sz="2400" i="1">
                  <a:solidFill>
                    <a:srgbClr val="000000"/>
                  </a:solidFill>
                  <a:latin typeface="Calibri"/>
                </a:rPr>
                <a:t>f</a:t>
              </a:r>
              <a:endParaRPr/>
            </a:p>
          </p:txBody>
        </p:sp>
        <p:pic>
          <p:nvPicPr>
            <p:cNvPr id="333" name="Picture 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24800" y="3522949"/>
              <a:ext cx="317046" cy="476984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2500184" y="2361756"/>
              <a:ext cx="430887" cy="3113464"/>
            </a:xfrm>
            <a:prstGeom prst="rect">
              <a:avLst/>
            </a:prstGeom>
            <a:solidFill>
              <a:schemeClr val="bg1"/>
            </a:solidFill>
          </p:spPr>
          <p:txBody>
            <a:bodyPr vert="vert270" wrap="square" rtlCol="0">
              <a:spAutoFit/>
            </a:bodyPr>
            <a:lstStyle/>
            <a:p>
              <a:r>
                <a:rPr lang="en-US" sz="1600" dirty="0" smtClean="0"/>
                <a:t>                       </a:t>
              </a:r>
              <a:r>
                <a:rPr lang="en-US" sz="1600" dirty="0" smtClean="0">
                  <a:solidFill>
                    <a:srgbClr val="005696"/>
                  </a:solidFill>
                  <a:latin typeface="+mn-lt"/>
                </a:rPr>
                <a:t>p </a:t>
              </a:r>
              <a:r>
                <a:rPr lang="en-US" sz="1600" dirty="0" err="1" smtClean="0">
                  <a:solidFill>
                    <a:srgbClr val="005696"/>
                  </a:solidFill>
                  <a:latin typeface="+mn-lt"/>
                </a:rPr>
                <a:t>i</a:t>
              </a:r>
              <a:r>
                <a:rPr lang="en-US" sz="1600" dirty="0" smtClean="0">
                  <a:solidFill>
                    <a:srgbClr val="005696"/>
                  </a:solidFill>
                  <a:latin typeface="+mn-lt"/>
                </a:rPr>
                <a:t> x e l s</a:t>
              </a:r>
              <a:endParaRPr lang="en-US" sz="1600" dirty="0">
                <a:solidFill>
                  <a:srgbClr val="005696"/>
                </a:solidFill>
                <a:latin typeface="+mn-lt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752600" y="601980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005696"/>
                </a:solidFill>
                <a:latin typeface="+mn-lt"/>
              </a:rPr>
              <a:t>Input image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429000" y="6172200"/>
            <a:ext cx="3505200" cy="0"/>
          </a:xfrm>
          <a:prstGeom prst="straightConnector1">
            <a:avLst/>
          </a:prstGeom>
          <a:ln w="47625">
            <a:solidFill>
              <a:srgbClr val="0099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086600" y="6019800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00B050"/>
                </a:solidFill>
                <a:latin typeface="+mn-lt"/>
              </a:rPr>
              <a:t>Predicted class</a:t>
            </a:r>
            <a:endParaRPr lang="en-US" sz="1200" b="1" dirty="0">
              <a:solidFill>
                <a:srgbClr val="00B050"/>
              </a:solidFill>
              <a:latin typeface="+mn-lt"/>
            </a:endParaRPr>
          </a:p>
        </p:txBody>
      </p:sp>
      <p:pic>
        <p:nvPicPr>
          <p:cNvPr id="32" name="Picture 1" descr="E:\Dropbox\Camera Uploads\2015-11-06 13.48.54.jpg"/>
          <p:cNvPicPr>
            <a:picLocks noChangeAspect="1" noChangeArrowheads="1"/>
          </p:cNvPicPr>
          <p:nvPr/>
        </p:nvPicPr>
        <p:blipFill>
          <a:blip r:embed="rId7" cstate="print"/>
          <a:srcRect l="11920" t="11774" r="29801"/>
          <a:stretch>
            <a:fillRect/>
          </a:stretch>
        </p:blipFill>
        <p:spPr bwMode="auto">
          <a:xfrm>
            <a:off x="609600" y="3124200"/>
            <a:ext cx="1676400" cy="1427560"/>
          </a:xfrm>
          <a:prstGeom prst="rect">
            <a:avLst/>
          </a:prstGeom>
          <a:noFill/>
        </p:spPr>
      </p:pic>
      <p:sp>
        <p:nvSpPr>
          <p:cNvPr id="35" name="Rectangle 2"/>
          <p:cNvSpPr txBox="1">
            <a:spLocks noChangeArrowheads="1"/>
          </p:cNvSpPr>
          <p:nvPr/>
        </p:nvSpPr>
        <p:spPr>
          <a:xfrm>
            <a:off x="457200" y="609600"/>
            <a:ext cx="8229600" cy="685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Classification with Neural Networks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4" name="Footer Placeholder 7"/>
          <p:cNvSpPr txBox="1">
            <a:spLocks/>
          </p:cNvSpPr>
          <p:nvPr/>
        </p:nvSpPr>
        <p:spPr>
          <a:xfrm>
            <a:off x="0" y="6553200"/>
            <a:ext cx="838200" cy="304800"/>
          </a:xfrm>
          <a:prstGeom prst="rect">
            <a:avLst/>
          </a:prstGeom>
        </p:spPr>
        <p:txBody>
          <a:bodyPr vert="horz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Victoria </a:t>
            </a:r>
            <a:r>
              <a:rPr kumimoji="0" lang="en-US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Mazo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3EA65-B9D3-481F-A5CD-C18DF8189D70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838200" cy="304800"/>
          </a:xfrm>
        </p:spPr>
        <p:txBody>
          <a:bodyPr/>
          <a:lstStyle/>
          <a:p>
            <a:r>
              <a:rPr lang="en-US" dirty="0" smtClean="0"/>
              <a:t>Victoria </a:t>
            </a:r>
            <a:r>
              <a:rPr lang="en-US" dirty="0" err="1" smtClean="0"/>
              <a:t>Mazo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609600" y="6096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CycleGAN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48600" y="6477000"/>
            <a:ext cx="1295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+mn-lt"/>
              </a:rPr>
              <a:t>Zhu et al 2017</a:t>
            </a:r>
            <a:endParaRPr lang="en-US" sz="1100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/>
          <a:stretch/>
        </p:blipFill>
        <p:spPr>
          <a:xfrm>
            <a:off x="76200" y="2349398"/>
            <a:ext cx="8991600" cy="328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4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3EA65-B9D3-481F-A5CD-C18DF8189D70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838200" cy="304800"/>
          </a:xfrm>
        </p:spPr>
        <p:txBody>
          <a:bodyPr/>
          <a:lstStyle/>
          <a:p>
            <a:r>
              <a:rPr lang="en-US" dirty="0" smtClean="0"/>
              <a:t>Victoria </a:t>
            </a:r>
            <a:r>
              <a:rPr lang="en-US" dirty="0" err="1" smtClean="0"/>
              <a:t>Mazo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609600" y="6096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CycleGAN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48600" y="6477000"/>
            <a:ext cx="1295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+mn-lt"/>
              </a:rPr>
              <a:t>Zhu et al 2017</a:t>
            </a:r>
            <a:endParaRPr lang="en-US" sz="1100" dirty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10"/>
          <a:stretch>
            <a:fillRect/>
          </a:stretch>
        </p:blipFill>
        <p:spPr>
          <a:xfrm>
            <a:off x="0" y="1600200"/>
            <a:ext cx="9144000" cy="414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03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Single image super-resolution</a:t>
            </a: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F7153-2FB3-4C54-9689-624241C3B70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Footer Placeholder 7"/>
          <p:cNvSpPr txBox="1">
            <a:spLocks/>
          </p:cNvSpPr>
          <p:nvPr/>
        </p:nvSpPr>
        <p:spPr>
          <a:xfrm>
            <a:off x="0" y="6553200"/>
            <a:ext cx="838200" cy="304800"/>
          </a:xfrm>
          <a:prstGeom prst="rect">
            <a:avLst/>
          </a:prstGeom>
        </p:spPr>
        <p:txBody>
          <a:bodyPr vert="horz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Victoria Mazo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2133600"/>
            <a:ext cx="8126505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772400" y="6477000"/>
            <a:ext cx="1371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+mn-lt"/>
              </a:rPr>
              <a:t>Ledig</a:t>
            </a:r>
            <a:r>
              <a:rPr lang="en-US" sz="1100" dirty="0" smtClean="0">
                <a:latin typeface="+mn-lt"/>
              </a:rPr>
              <a:t> et al 2016</a:t>
            </a:r>
            <a:endParaRPr lang="en-US" sz="11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Segmentation with GANs</a:t>
            </a: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F7153-2FB3-4C54-9689-624241C3B70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Footer Placeholder 7"/>
          <p:cNvSpPr txBox="1">
            <a:spLocks/>
          </p:cNvSpPr>
          <p:nvPr/>
        </p:nvSpPr>
        <p:spPr>
          <a:xfrm>
            <a:off x="0" y="6553200"/>
            <a:ext cx="838200" cy="304800"/>
          </a:xfrm>
          <a:prstGeom prst="rect">
            <a:avLst/>
          </a:prstGeom>
        </p:spPr>
        <p:txBody>
          <a:bodyPr vert="horz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Victoria Mazo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24800" y="6477000"/>
            <a:ext cx="1066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+mn-lt"/>
              </a:rPr>
              <a:t>Luc et al 2016</a:t>
            </a:r>
            <a:endParaRPr lang="en-US" sz="1100" dirty="0">
              <a:latin typeface="+mn-lt"/>
            </a:endParaRPr>
          </a:p>
        </p:txBody>
      </p:sp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819400"/>
            <a:ext cx="8397453" cy="182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Next frame prediction</a:t>
            </a: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F7153-2FB3-4C54-9689-624241C3B70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Footer Placeholder 7"/>
          <p:cNvSpPr txBox="1">
            <a:spLocks/>
          </p:cNvSpPr>
          <p:nvPr/>
        </p:nvSpPr>
        <p:spPr>
          <a:xfrm>
            <a:off x="0" y="6553200"/>
            <a:ext cx="838200" cy="304800"/>
          </a:xfrm>
          <a:prstGeom prst="rect">
            <a:avLst/>
          </a:prstGeom>
        </p:spPr>
        <p:txBody>
          <a:bodyPr vert="horz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Victoria Mazo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00" y="6477000"/>
            <a:ext cx="1371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+mn-lt"/>
              </a:rPr>
              <a:t>Lotter</a:t>
            </a:r>
            <a:r>
              <a:rPr lang="en-US" sz="1100" dirty="0" smtClean="0">
                <a:latin typeface="+mn-lt"/>
              </a:rPr>
              <a:t> et al 2016</a:t>
            </a:r>
            <a:endParaRPr lang="en-US" sz="1100" dirty="0">
              <a:latin typeface="+mn-lt"/>
            </a:endParaRPr>
          </a:p>
        </p:txBody>
      </p:sp>
      <p:pic>
        <p:nvPicPr>
          <p:cNvPr id="11" name="Picture 10" descr="caltech_montage_extrap_1 (1)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828800"/>
            <a:ext cx="8843251" cy="44811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r>
              <a:rPr lang="en-US" sz="3200" dirty="0" smtClean="0"/>
              <a:t>Summary</a:t>
            </a:r>
            <a:endParaRPr lang="en-US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2667000"/>
            <a:ext cx="8229600" cy="3236976"/>
          </a:xfrm>
        </p:spPr>
        <p:txBody>
          <a:bodyPr>
            <a:normAutofit/>
          </a:bodyPr>
          <a:lstStyle/>
          <a:p>
            <a:r>
              <a:rPr lang="en-US" sz="2000" dirty="0" smtClean="0"/>
              <a:t>GANs can be trained to draw realistic sharp images</a:t>
            </a:r>
          </a:p>
          <a:p>
            <a:endParaRPr lang="en-US" sz="2000" dirty="0"/>
          </a:p>
          <a:p>
            <a:r>
              <a:rPr lang="en-US" sz="2000" dirty="0" smtClean="0"/>
              <a:t>Intensive research in the field</a:t>
            </a:r>
          </a:p>
          <a:p>
            <a:endParaRPr lang="en-US" sz="2000" dirty="0" smtClean="0"/>
          </a:p>
          <a:p>
            <a:r>
              <a:rPr lang="en-US" sz="2000" dirty="0" smtClean="0"/>
              <a:t>Yet many unexplored applications of GANs</a:t>
            </a:r>
            <a:endParaRPr lang="en-US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F7153-2FB3-4C54-9689-624241C3B708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838200" cy="304800"/>
          </a:xfrm>
        </p:spPr>
        <p:txBody>
          <a:bodyPr/>
          <a:lstStyle/>
          <a:p>
            <a:r>
              <a:rPr lang="en-US" dirty="0" smtClean="0"/>
              <a:t>Victoria </a:t>
            </a:r>
            <a:r>
              <a:rPr lang="en-US" dirty="0" err="1" smtClean="0"/>
              <a:t>Mazo</a:t>
            </a:r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57200" y="4267200"/>
            <a:ext cx="7696200" cy="24749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buFont typeface="Georgia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buFont typeface="Georgia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buFont typeface="Georgia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buFont typeface="Georgia"/>
              <a:buChar char="•"/>
              <a:tabLst/>
              <a:defRPr/>
            </a:pPr>
            <a:endParaRPr kumimoji="0" lang="en-US" sz="2000" b="0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r>
              <a:rPr lang="en-US" sz="3200" dirty="0" smtClean="0"/>
              <a:t>Tutorials</a:t>
            </a:r>
            <a:endParaRPr lang="en-US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2057400"/>
            <a:ext cx="8229600" cy="41148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Blog ”Fantastic </a:t>
            </a:r>
            <a:r>
              <a:rPr lang="en-US" sz="2000" dirty="0"/>
              <a:t>GANs and where to find </a:t>
            </a:r>
            <a:r>
              <a:rPr lang="en-US" sz="2000" dirty="0" smtClean="0"/>
              <a:t>them”</a:t>
            </a:r>
            <a:endParaRPr lang="en-US" sz="2000" dirty="0"/>
          </a:p>
          <a:p>
            <a:pPr marL="109728" lvl="0" indent="0">
              <a:buNone/>
            </a:pPr>
            <a:r>
              <a:rPr lang="en-US" sz="1600" dirty="0" smtClean="0">
                <a:solidFill>
                  <a:srgbClr val="005696"/>
                </a:solidFill>
              </a:rPr>
              <a:t>     </a:t>
            </a:r>
            <a:r>
              <a:rPr lang="en-US" sz="1600" dirty="0" err="1" smtClean="0">
                <a:solidFill>
                  <a:srgbClr val="005696"/>
                </a:solidFill>
              </a:rPr>
              <a:t>guimperarnau.com</a:t>
            </a:r>
            <a:r>
              <a:rPr lang="en-US" sz="1600" dirty="0" smtClean="0">
                <a:solidFill>
                  <a:srgbClr val="005696"/>
                </a:solidFill>
              </a:rPr>
              <a:t>/blog/2017/03/Fantastic-GANs-and-where-to-find-them</a:t>
            </a:r>
            <a:endParaRPr lang="en-US" sz="1600" dirty="0">
              <a:solidFill>
                <a:srgbClr val="005696"/>
              </a:solidFill>
            </a:endParaRPr>
          </a:p>
          <a:p>
            <a:pPr marL="109728" lvl="0" indent="0">
              <a:buNone/>
            </a:pPr>
            <a:endParaRPr lang="en-US" sz="1600" dirty="0">
              <a:solidFill>
                <a:srgbClr val="005696"/>
              </a:solidFill>
            </a:endParaRPr>
          </a:p>
          <a:p>
            <a:pPr lvl="0"/>
            <a:r>
              <a:rPr lang="en-US" sz="2000" dirty="0" smtClean="0"/>
              <a:t>Stanford </a:t>
            </a:r>
            <a:r>
              <a:rPr lang="en-US" sz="2000" dirty="0" smtClean="0"/>
              <a:t>course “Convolutional Neural Networks” (Python)</a:t>
            </a:r>
          </a:p>
          <a:p>
            <a:pPr lvl="0">
              <a:buNone/>
            </a:pPr>
            <a:r>
              <a:rPr lang="en-US" sz="2000" dirty="0" smtClean="0"/>
              <a:t>	</a:t>
            </a:r>
            <a:r>
              <a:rPr lang="en-US" sz="1600" dirty="0" smtClean="0">
                <a:solidFill>
                  <a:srgbClr val="005696"/>
                </a:solidFill>
              </a:rPr>
              <a:t>cs231n.stanford.edu/</a:t>
            </a:r>
          </a:p>
          <a:p>
            <a:pPr lvl="0">
              <a:buNone/>
            </a:pPr>
            <a:r>
              <a:rPr lang="en-US" sz="1600" dirty="0" smtClean="0">
                <a:solidFill>
                  <a:srgbClr val="005696"/>
                </a:solidFill>
              </a:rPr>
              <a:t>	(video) archive.org/details/cs231n-CNNs</a:t>
            </a:r>
          </a:p>
          <a:p>
            <a:endParaRPr lang="en-US" sz="2000" dirty="0" smtClean="0"/>
          </a:p>
          <a:p>
            <a:r>
              <a:rPr lang="en-US" sz="2000" dirty="0" err="1" smtClean="0"/>
              <a:t>Kadenze</a:t>
            </a:r>
            <a:r>
              <a:rPr lang="en-US" sz="2000" dirty="0" smtClean="0"/>
              <a:t> course (</a:t>
            </a:r>
            <a:r>
              <a:rPr lang="en-US" sz="2000" dirty="0" err="1" smtClean="0"/>
              <a:t>TensorFlow</a:t>
            </a:r>
            <a:r>
              <a:rPr lang="en-US" sz="2000" dirty="0" smtClean="0"/>
              <a:t>)</a:t>
            </a:r>
          </a:p>
          <a:p>
            <a:pPr>
              <a:buNone/>
            </a:pPr>
            <a:r>
              <a:rPr lang="en-US" sz="1600" dirty="0" smtClean="0"/>
              <a:t>	</a:t>
            </a:r>
            <a:r>
              <a:rPr lang="en-US" sz="1600" dirty="0" smtClean="0">
                <a:solidFill>
                  <a:srgbClr val="005696"/>
                </a:solidFill>
              </a:rPr>
              <a:t>kadenze.com/courses/creative-applications-of-deep-learning-with-</a:t>
            </a:r>
            <a:r>
              <a:rPr lang="en-US" sz="1600" dirty="0" err="1" smtClean="0">
                <a:solidFill>
                  <a:srgbClr val="005696"/>
                </a:solidFill>
              </a:rPr>
              <a:t>tensorflow</a:t>
            </a:r>
            <a:r>
              <a:rPr lang="en-US" sz="1600" dirty="0" smtClean="0">
                <a:solidFill>
                  <a:srgbClr val="005696"/>
                </a:solidFill>
              </a:rPr>
              <a:t>-iv</a:t>
            </a:r>
          </a:p>
          <a:p>
            <a:endParaRPr lang="en-US" sz="2000" dirty="0" smtClean="0"/>
          </a:p>
          <a:p>
            <a:r>
              <a:rPr lang="en-US" sz="2000" dirty="0" smtClean="0"/>
              <a:t>Book on Deep Learning by I. </a:t>
            </a:r>
            <a:r>
              <a:rPr lang="en-US" sz="2000" dirty="0" err="1" smtClean="0"/>
              <a:t>Goodfellow</a:t>
            </a:r>
            <a:endParaRPr lang="en-US" sz="2000" dirty="0" smtClean="0"/>
          </a:p>
          <a:p>
            <a:pPr>
              <a:buNone/>
            </a:pPr>
            <a:r>
              <a:rPr lang="en-US" sz="2000" dirty="0" smtClean="0"/>
              <a:t>	</a:t>
            </a:r>
            <a:r>
              <a:rPr lang="en-US" sz="1600" dirty="0" smtClean="0">
                <a:solidFill>
                  <a:srgbClr val="005696"/>
                </a:solidFill>
              </a:rPr>
              <a:t>deeplearningbook.org</a:t>
            </a:r>
            <a:endParaRPr lang="en-US" sz="2000" dirty="0">
              <a:solidFill>
                <a:srgbClr val="005696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F7153-2FB3-4C54-9689-624241C3B708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838200" cy="304800"/>
          </a:xfrm>
        </p:spPr>
        <p:txBody>
          <a:bodyPr/>
          <a:lstStyle/>
          <a:p>
            <a:r>
              <a:rPr lang="en-US" dirty="0" smtClean="0"/>
              <a:t>Victoria </a:t>
            </a:r>
            <a:r>
              <a:rPr lang="en-US" dirty="0" err="1" smtClean="0"/>
              <a:t>Mazo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057400"/>
            <a:ext cx="6705600" cy="2684463"/>
          </a:xfrm>
        </p:spPr>
        <p:txBody>
          <a:bodyPr/>
          <a:lstStyle/>
          <a:p>
            <a:r>
              <a:rPr lang="en-US" dirty="0"/>
              <a:t>Questions 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4" descr="C:\Users\user\Desktop\benefits-of-effective-questions-800x448-300x16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3886200"/>
            <a:ext cx="3810000" cy="2133600"/>
          </a:xfrm>
          <a:prstGeom prst="rect">
            <a:avLst/>
          </a:prstGeom>
          <a:noFill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F7153-2FB3-4C54-9689-624241C3B708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371600"/>
            <a:ext cx="7696200" cy="4572000"/>
          </a:xfrm>
        </p:spPr>
        <p:txBody>
          <a:bodyPr>
            <a:noAutofit/>
          </a:bodyPr>
          <a:lstStyle/>
          <a:p>
            <a:endParaRPr lang="en-US" sz="2000" u="sng" dirty="0" smtClean="0"/>
          </a:p>
          <a:p>
            <a:endParaRPr lang="en-US" sz="2000" u="sng" dirty="0" smtClean="0"/>
          </a:p>
          <a:p>
            <a:endParaRPr lang="en-US" sz="2000" u="sng" dirty="0"/>
          </a:p>
          <a:p>
            <a:pPr marL="109728" indent="0">
              <a:buNone/>
            </a:pPr>
            <a:r>
              <a:rPr lang="en-US" sz="2000" dirty="0" smtClean="0"/>
              <a:t>In classification a Neural Network learns a function that maps the input data to some desired output class</a:t>
            </a:r>
            <a:endParaRPr lang="en-US" sz="2000" i="1" dirty="0" smtClean="0">
              <a:solidFill>
                <a:srgbClr val="005696"/>
              </a:solidFill>
            </a:endParaRPr>
          </a:p>
          <a:p>
            <a:endParaRPr lang="en-US" sz="2000" dirty="0"/>
          </a:p>
          <a:p>
            <a:endParaRPr lang="en-US" sz="2000" dirty="0"/>
          </a:p>
          <a:p>
            <a:endParaRPr lang="en-US" sz="2000" u="sng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F7153-2FB3-4C54-9689-624241C3B708}" type="slidenum">
              <a:rPr lang="en-US" smtClean="0"/>
              <a:pPr/>
              <a:t>4</a:t>
            </a:fld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62400" y="4343400"/>
            <a:ext cx="2057400" cy="0"/>
          </a:xfrm>
          <a:prstGeom prst="straightConnector1">
            <a:avLst/>
          </a:prstGeom>
          <a:ln w="47625">
            <a:solidFill>
              <a:srgbClr val="0099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24600" y="4114800"/>
            <a:ext cx="333163" cy="409570"/>
          </a:xfrm>
          <a:prstGeom prst="rect">
            <a:avLst/>
          </a:prstGeom>
          <a:ln>
            <a:noFill/>
          </a:ln>
        </p:spPr>
      </p:pic>
      <p:pic>
        <p:nvPicPr>
          <p:cNvPr id="60417" name="Picture 1" descr="E:\Dropbox\Camera Uploads\2015-11-06 13.48.54.jpg"/>
          <p:cNvPicPr>
            <a:picLocks noChangeAspect="1" noChangeArrowheads="1"/>
          </p:cNvPicPr>
          <p:nvPr/>
        </p:nvPicPr>
        <p:blipFill>
          <a:blip r:embed="rId3" cstate="print"/>
          <a:srcRect l="11920" t="11774" r="29801"/>
          <a:stretch>
            <a:fillRect/>
          </a:stretch>
        </p:blipFill>
        <p:spPr bwMode="auto">
          <a:xfrm>
            <a:off x="2514600" y="3886200"/>
            <a:ext cx="1163273" cy="990600"/>
          </a:xfrm>
          <a:prstGeom prst="rect">
            <a:avLst/>
          </a:prstGeom>
          <a:noFill/>
        </p:spPr>
      </p:pic>
      <p:sp>
        <p:nvSpPr>
          <p:cNvPr id="47" name="Rectangle 2"/>
          <p:cNvSpPr txBox="1">
            <a:spLocks noChangeArrowheads="1"/>
          </p:cNvSpPr>
          <p:nvPr/>
        </p:nvSpPr>
        <p:spPr>
          <a:xfrm>
            <a:off x="457200" y="609600"/>
            <a:ext cx="8229600" cy="1066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Classification with Neural Networks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Footer Placeholder 7"/>
          <p:cNvSpPr txBox="1">
            <a:spLocks/>
          </p:cNvSpPr>
          <p:nvPr/>
        </p:nvSpPr>
        <p:spPr>
          <a:xfrm>
            <a:off x="0" y="6553200"/>
            <a:ext cx="838200" cy="304800"/>
          </a:xfrm>
          <a:prstGeom prst="rect">
            <a:avLst/>
          </a:prstGeom>
        </p:spPr>
        <p:txBody>
          <a:bodyPr vert="horz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Victoria </a:t>
            </a:r>
            <a:r>
              <a:rPr kumimoji="0" lang="en-US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Mazo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371600"/>
            <a:ext cx="7696200" cy="4572000"/>
          </a:xfrm>
        </p:spPr>
        <p:txBody>
          <a:bodyPr>
            <a:noAutofit/>
          </a:bodyPr>
          <a:lstStyle/>
          <a:p>
            <a:pPr marL="109728" indent="0">
              <a:buNone/>
            </a:pPr>
            <a:endParaRPr lang="en-US" sz="2000" dirty="0"/>
          </a:p>
          <a:p>
            <a:pPr marL="109728" indent="0">
              <a:buNone/>
            </a:pPr>
            <a:endParaRPr lang="en-US" sz="2000" dirty="0" smtClean="0"/>
          </a:p>
          <a:p>
            <a:pPr marL="109728" indent="0">
              <a:buNone/>
            </a:pPr>
            <a:endParaRPr lang="en-US" sz="2000" dirty="0"/>
          </a:p>
          <a:p>
            <a:pPr marL="109728" indent="0">
              <a:buNone/>
            </a:pPr>
            <a:endParaRPr lang="en-US" sz="2000" dirty="0" smtClean="0"/>
          </a:p>
          <a:p>
            <a:pPr marL="109728" indent="0">
              <a:buNone/>
            </a:pPr>
            <a:endParaRPr lang="en-US" sz="2000" dirty="0"/>
          </a:p>
          <a:p>
            <a:pPr marL="109728" indent="0">
              <a:buNone/>
            </a:pPr>
            <a:endParaRPr lang="en-US" sz="2000" dirty="0" smtClean="0"/>
          </a:p>
          <a:p>
            <a:pPr marL="109728" indent="0">
              <a:buNone/>
            </a:pPr>
            <a:endParaRPr lang="en-US" sz="800" dirty="0" smtClean="0"/>
          </a:p>
          <a:p>
            <a:pPr marL="109728" indent="0">
              <a:buNone/>
            </a:pP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/>
          </a:p>
          <a:p>
            <a:endParaRPr lang="en-US" sz="2000" u="sng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153400" y="0"/>
            <a:ext cx="762000" cy="365760"/>
          </a:xfrm>
        </p:spPr>
        <p:txBody>
          <a:bodyPr/>
          <a:lstStyle/>
          <a:p>
            <a:fld id="{464F7153-2FB3-4C54-9689-624241C3B70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4" name="Picture 1" descr="E:\Dropbox\Camera Uploads\2015-11-06 13.48.54.jpg"/>
          <p:cNvPicPr>
            <a:picLocks noChangeAspect="1" noChangeArrowheads="1"/>
          </p:cNvPicPr>
          <p:nvPr/>
        </p:nvPicPr>
        <p:blipFill>
          <a:blip r:embed="rId2" cstate="print"/>
          <a:srcRect l="11920" t="11774" r="29801"/>
          <a:stretch>
            <a:fillRect/>
          </a:stretch>
        </p:blipFill>
        <p:spPr bwMode="auto">
          <a:xfrm>
            <a:off x="215317" y="1375500"/>
            <a:ext cx="1405443" cy="1196823"/>
          </a:xfrm>
          <a:prstGeom prst="rect">
            <a:avLst/>
          </a:prstGeom>
          <a:noFill/>
        </p:spPr>
      </p:pic>
      <p:sp>
        <p:nvSpPr>
          <p:cNvPr id="47" name="Rectangle 2"/>
          <p:cNvSpPr txBox="1">
            <a:spLocks noChangeArrowheads="1"/>
          </p:cNvSpPr>
          <p:nvPr/>
        </p:nvSpPr>
        <p:spPr>
          <a:xfrm>
            <a:off x="457200" y="609600"/>
            <a:ext cx="8229600" cy="1066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But what if…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8" name="Footer Placeholder 7"/>
          <p:cNvSpPr txBox="1">
            <a:spLocks/>
          </p:cNvSpPr>
          <p:nvPr/>
        </p:nvSpPr>
        <p:spPr>
          <a:xfrm>
            <a:off x="0" y="6553200"/>
            <a:ext cx="838200" cy="304800"/>
          </a:xfrm>
          <a:prstGeom prst="rect">
            <a:avLst/>
          </a:prstGeom>
        </p:spPr>
        <p:txBody>
          <a:bodyPr vert="horz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Victoria </a:t>
            </a:r>
            <a:r>
              <a:rPr kumimoji="0" lang="en-US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Mazo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4114800" y="5257800"/>
            <a:ext cx="1638301" cy="1447800"/>
            <a:chOff x="5448299" y="4604673"/>
            <a:chExt cx="1932962" cy="1948527"/>
          </a:xfrm>
        </p:grpSpPr>
        <p:pic>
          <p:nvPicPr>
            <p:cNvPr id="19" name="Picture 18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57979" t="13182"/>
            <a:stretch/>
          </p:blipFill>
          <p:spPr bwMode="auto">
            <a:xfrm>
              <a:off x="5448299" y="4604673"/>
              <a:ext cx="1932962" cy="1948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" name="Rectangle 3"/>
            <p:cNvSpPr/>
            <p:nvPr/>
          </p:nvSpPr>
          <p:spPr>
            <a:xfrm>
              <a:off x="5448299" y="5410200"/>
              <a:ext cx="45719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600200" y="5257800"/>
            <a:ext cx="1696407" cy="1430619"/>
            <a:chOff x="1130299" y="4569723"/>
            <a:chExt cx="2001519" cy="1925404"/>
          </a:xfrm>
        </p:grpSpPr>
        <p:pic>
          <p:nvPicPr>
            <p:cNvPr id="17" name="Picture 16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t="11727" r="58807"/>
            <a:stretch/>
          </p:blipFill>
          <p:spPr bwMode="auto">
            <a:xfrm>
              <a:off x="1130299" y="4569723"/>
              <a:ext cx="1841501" cy="1925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Rectangle 21"/>
            <p:cNvSpPr/>
            <p:nvPr/>
          </p:nvSpPr>
          <p:spPr>
            <a:xfrm>
              <a:off x="2933699" y="5399290"/>
              <a:ext cx="198119" cy="2104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67000" y="1371600"/>
            <a:ext cx="1295400" cy="115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 b="51079"/>
          <a:stretch>
            <a:fillRect/>
          </a:stretch>
        </p:blipFill>
        <p:spPr bwMode="auto">
          <a:xfrm>
            <a:off x="5791200" y="4114800"/>
            <a:ext cx="1143000" cy="1094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 t="48921"/>
          <a:stretch>
            <a:fillRect/>
          </a:stretch>
        </p:blipFill>
        <p:spPr bwMode="auto">
          <a:xfrm>
            <a:off x="7696200" y="4047454"/>
            <a:ext cx="1143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05400" y="1828800"/>
            <a:ext cx="1143000" cy="110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141464" y="1826528"/>
            <a:ext cx="1088136" cy="1074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 cstate="print"/>
          <a:srcRect r="68385"/>
          <a:stretch>
            <a:fillRect/>
          </a:stretch>
        </p:blipFill>
        <p:spPr bwMode="auto">
          <a:xfrm>
            <a:off x="838200" y="3124200"/>
            <a:ext cx="1752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 cstate="print"/>
          <a:srcRect l="67869"/>
          <a:stretch>
            <a:fillRect/>
          </a:stretch>
        </p:blipFill>
        <p:spPr bwMode="auto">
          <a:xfrm>
            <a:off x="3324225" y="3124200"/>
            <a:ext cx="178117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2" name="Straight Arrow Connector 31"/>
          <p:cNvCxnSpPr/>
          <p:nvPr/>
        </p:nvCxnSpPr>
        <p:spPr>
          <a:xfrm>
            <a:off x="2667000" y="3810000"/>
            <a:ext cx="609600" cy="0"/>
          </a:xfrm>
          <a:prstGeom prst="straightConnector1">
            <a:avLst/>
          </a:prstGeom>
          <a:ln w="47625">
            <a:solidFill>
              <a:srgbClr val="0099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6934200" y="4572000"/>
            <a:ext cx="609600" cy="0"/>
          </a:xfrm>
          <a:prstGeom prst="straightConnector1">
            <a:avLst/>
          </a:prstGeom>
          <a:ln w="47625">
            <a:solidFill>
              <a:srgbClr val="0099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352800" y="5943600"/>
            <a:ext cx="609600" cy="0"/>
          </a:xfrm>
          <a:prstGeom prst="straightConnector1">
            <a:avLst/>
          </a:prstGeom>
          <a:ln w="47625">
            <a:solidFill>
              <a:srgbClr val="0099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752600" y="1981200"/>
            <a:ext cx="609600" cy="0"/>
          </a:xfrm>
          <a:prstGeom prst="straightConnector1">
            <a:avLst/>
          </a:prstGeom>
          <a:ln w="47625">
            <a:solidFill>
              <a:srgbClr val="0099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400800" y="2362200"/>
            <a:ext cx="609600" cy="0"/>
          </a:xfrm>
          <a:prstGeom prst="straightConnector1">
            <a:avLst/>
          </a:prstGeom>
          <a:ln w="47625">
            <a:solidFill>
              <a:srgbClr val="0099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457200"/>
            <a:ext cx="8229600" cy="1066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GANs</a:t>
            </a:r>
            <a:endParaRPr lang="en-US" sz="3200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447800"/>
            <a:ext cx="8077200" cy="4572000"/>
          </a:xfrm>
        </p:spPr>
        <p:txBody>
          <a:bodyPr>
            <a:noAutofit/>
          </a:bodyPr>
          <a:lstStyle/>
          <a:p>
            <a:r>
              <a:rPr lang="en-US" sz="2000" dirty="0" smtClean="0"/>
              <a:t>With Generative Adversarial Networks (GANs) we can convert a vector of random numbers from</a:t>
            </a:r>
            <a:r>
              <a:rPr lang="en-US" sz="2000" i="1" dirty="0" smtClean="0"/>
              <a:t> [0,1]</a:t>
            </a:r>
            <a:r>
              <a:rPr lang="en-US" sz="2000" dirty="0" smtClean="0"/>
              <a:t> </a:t>
            </a:r>
            <a:r>
              <a:rPr lang="en-US" sz="2000" i="1" dirty="0" smtClean="0"/>
              <a:t>into a picture of a rabbit</a:t>
            </a:r>
            <a:r>
              <a:rPr lang="en-US" sz="2000" dirty="0" smtClean="0"/>
              <a:t>, for example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F7153-2FB3-4C54-9689-624241C3B70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Footer Placeholder 7"/>
          <p:cNvSpPr txBox="1">
            <a:spLocks/>
          </p:cNvSpPr>
          <p:nvPr/>
        </p:nvSpPr>
        <p:spPr>
          <a:xfrm>
            <a:off x="0" y="6553200"/>
            <a:ext cx="838200" cy="304800"/>
          </a:xfrm>
          <a:prstGeom prst="rect">
            <a:avLst/>
          </a:prstGeom>
        </p:spPr>
        <p:txBody>
          <a:bodyPr vert="horz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Victoria </a:t>
            </a:r>
            <a:r>
              <a:rPr kumimoji="0" lang="en-US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Mazo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676400" y="2590800"/>
            <a:ext cx="4267201" cy="3065318"/>
            <a:chOff x="1676399" y="2286000"/>
            <a:chExt cx="4267201" cy="3065318"/>
          </a:xfrm>
        </p:grpSpPr>
        <p:sp>
          <p:nvSpPr>
            <p:cNvPr id="2" name="Rectangle 1"/>
            <p:cNvSpPr/>
            <p:nvPr/>
          </p:nvSpPr>
          <p:spPr>
            <a:xfrm>
              <a:off x="2209800" y="2286000"/>
              <a:ext cx="1752600" cy="304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8851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895600" y="2514600"/>
              <a:ext cx="3048000" cy="27016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Rectangle 19"/>
            <p:cNvSpPr/>
            <p:nvPr/>
          </p:nvSpPr>
          <p:spPr>
            <a:xfrm>
              <a:off x="2819400" y="3352800"/>
              <a:ext cx="609600" cy="76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2438400" y="2379518"/>
              <a:ext cx="1447800" cy="2971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02" t="5719"/>
            <a:stretch/>
          </p:blipFill>
          <p:spPr>
            <a:xfrm>
              <a:off x="3428999" y="3657600"/>
              <a:ext cx="494805" cy="442477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676399" y="3706663"/>
              <a:ext cx="182880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n-lt"/>
                </a:rPr>
                <a:t>[0.256, 0.356, …, 0.001]</a:t>
              </a:r>
            </a:p>
          </p:txBody>
        </p:sp>
        <p:pic>
          <p:nvPicPr>
            <p:cNvPr id="25" name="Picture 3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16667" t="44583" r="68333" b="46410"/>
            <a:stretch/>
          </p:blipFill>
          <p:spPr bwMode="auto">
            <a:xfrm>
              <a:off x="3390403" y="3740150"/>
              <a:ext cx="457200" cy="2433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riangle 10"/>
            <p:cNvSpPr/>
            <p:nvPr/>
          </p:nvSpPr>
          <p:spPr>
            <a:xfrm rot="5400000">
              <a:off x="3811667" y="3829508"/>
              <a:ext cx="106244" cy="6722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/>
            <p:cNvSpPr/>
            <p:nvPr/>
          </p:nvSpPr>
          <p:spPr>
            <a:xfrm rot="16581869">
              <a:off x="3771859" y="3696962"/>
              <a:ext cx="151486" cy="16126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09800" y="2590800"/>
            <a:ext cx="1752600" cy="304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457200"/>
            <a:ext cx="8229600" cy="1066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GANs</a:t>
            </a:r>
            <a:endParaRPr lang="en-US" sz="3200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447800"/>
            <a:ext cx="8077200" cy="4572000"/>
          </a:xfrm>
        </p:spPr>
        <p:txBody>
          <a:bodyPr>
            <a:noAutofit/>
          </a:bodyPr>
          <a:lstStyle/>
          <a:p>
            <a:r>
              <a:rPr lang="en-US" sz="2000" dirty="0" smtClean="0"/>
              <a:t>With Generative Adversarial Networks (GANs) we can convert a vector of random numbers from</a:t>
            </a:r>
            <a:r>
              <a:rPr lang="en-US" sz="2000" i="1" dirty="0" smtClean="0"/>
              <a:t> [0,1]</a:t>
            </a:r>
            <a:r>
              <a:rPr lang="en-US" sz="2000" dirty="0" smtClean="0"/>
              <a:t> </a:t>
            </a:r>
            <a:r>
              <a:rPr lang="en-US" sz="2000" i="1" dirty="0" smtClean="0"/>
              <a:t>into a picture of a rabbit</a:t>
            </a:r>
            <a:r>
              <a:rPr lang="en-US" sz="2000" dirty="0" smtClean="0"/>
              <a:t>, for example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1200" dirty="0" smtClean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F7153-2FB3-4C54-9689-624241C3B70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Footer Placeholder 7"/>
          <p:cNvSpPr txBox="1">
            <a:spLocks/>
          </p:cNvSpPr>
          <p:nvPr/>
        </p:nvSpPr>
        <p:spPr>
          <a:xfrm>
            <a:off x="0" y="6553200"/>
            <a:ext cx="838200" cy="304800"/>
          </a:xfrm>
          <a:prstGeom prst="rect">
            <a:avLst/>
          </a:prstGeom>
        </p:spPr>
        <p:txBody>
          <a:bodyPr vert="horz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Victoria </a:t>
            </a:r>
            <a:r>
              <a:rPr kumimoji="0" lang="en-US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Mazo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38400" y="2684318"/>
            <a:ext cx="1447800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676399" y="2590800"/>
            <a:ext cx="4267201" cy="3065318"/>
            <a:chOff x="1676399" y="2286000"/>
            <a:chExt cx="4267201" cy="3065318"/>
          </a:xfrm>
        </p:grpSpPr>
        <p:sp>
          <p:nvSpPr>
            <p:cNvPr id="15" name="Rectangle 14"/>
            <p:cNvSpPr/>
            <p:nvPr/>
          </p:nvSpPr>
          <p:spPr>
            <a:xfrm>
              <a:off x="2209800" y="2286000"/>
              <a:ext cx="1752600" cy="304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895600" y="2514600"/>
              <a:ext cx="3048000" cy="27016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Rectangle 16"/>
            <p:cNvSpPr/>
            <p:nvPr/>
          </p:nvSpPr>
          <p:spPr>
            <a:xfrm>
              <a:off x="2819400" y="3352800"/>
              <a:ext cx="609600" cy="76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438400" y="2379518"/>
              <a:ext cx="1447800" cy="2971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02" t="5719"/>
            <a:stretch/>
          </p:blipFill>
          <p:spPr>
            <a:xfrm>
              <a:off x="3428999" y="3657600"/>
              <a:ext cx="494805" cy="442477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676399" y="3706663"/>
              <a:ext cx="182880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n-lt"/>
                </a:rPr>
                <a:t>[0.256, 0.356, …, 0.001]</a:t>
              </a:r>
            </a:p>
          </p:txBody>
        </p:sp>
        <p:pic>
          <p:nvPicPr>
            <p:cNvPr id="25" name="Picture 3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16667" t="44583" r="68333" b="46410"/>
            <a:stretch/>
          </p:blipFill>
          <p:spPr bwMode="auto">
            <a:xfrm>
              <a:off x="3390403" y="3740150"/>
              <a:ext cx="457200" cy="2433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Triangle 25"/>
            <p:cNvSpPr/>
            <p:nvPr/>
          </p:nvSpPr>
          <p:spPr>
            <a:xfrm rot="5400000">
              <a:off x="3811667" y="3829508"/>
              <a:ext cx="106244" cy="6722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riangle 26"/>
            <p:cNvSpPr/>
            <p:nvPr/>
          </p:nvSpPr>
          <p:spPr>
            <a:xfrm rot="16581869">
              <a:off x="3771859" y="3696962"/>
              <a:ext cx="151486" cy="16126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/>
          <p:cNvSpPr/>
          <p:nvPr/>
        </p:nvSpPr>
        <p:spPr>
          <a:xfrm rot="1432081">
            <a:off x="4423604" y="2827089"/>
            <a:ext cx="24929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spc="0" dirty="0" smtClean="0">
                <a:ln w="9000" cmpd="sng">
                  <a:solidFill>
                    <a:srgbClr val="F37B21"/>
                  </a:solidFill>
                  <a:prstDash val="solid"/>
                </a:ln>
                <a:gradFill>
                  <a:gsLst>
                    <a:gs pos="0">
                      <a:srgbClr val="FF0000"/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MAGIC</a:t>
            </a:r>
            <a:endParaRPr lang="en-US" sz="5400" b="1" cap="all" spc="0" dirty="0">
              <a:ln w="9000" cmpd="sng">
                <a:solidFill>
                  <a:srgbClr val="F37B21"/>
                </a:solidFill>
                <a:prstDash val="solid"/>
              </a:ln>
              <a:gradFill>
                <a:gsLst>
                  <a:gs pos="0">
                    <a:srgbClr val="FF0000"/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707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28800"/>
            <a:ext cx="7467600" cy="25908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000" i="1" dirty="0" smtClean="0"/>
              <a:t>Two neural networks compete against each other</a:t>
            </a:r>
          </a:p>
          <a:p>
            <a:endParaRPr lang="en-US" sz="2000" i="1" u="sng" dirty="0" smtClean="0"/>
          </a:p>
          <a:p>
            <a:r>
              <a:rPr lang="en-US" sz="2000" b="1" dirty="0" smtClean="0"/>
              <a:t>Generator (</a:t>
            </a:r>
            <a:r>
              <a:rPr lang="en-US" sz="2000" dirty="0" smtClean="0"/>
              <a:t>“counterfeiters” </a:t>
            </a:r>
            <a:r>
              <a:rPr lang="en-US" sz="2000" b="1" dirty="0" smtClean="0"/>
              <a:t>)</a:t>
            </a:r>
            <a:r>
              <a:rPr lang="en-US" sz="2000" dirty="0" smtClean="0"/>
              <a:t> generates fake samples, tries to fool the discriminator</a:t>
            </a:r>
          </a:p>
          <a:p>
            <a:endParaRPr lang="en-US" sz="2000" i="1" u="sng" dirty="0" smtClean="0"/>
          </a:p>
          <a:p>
            <a:r>
              <a:rPr lang="en-US" sz="2000" b="1" dirty="0" smtClean="0"/>
              <a:t>Discriminator</a:t>
            </a:r>
            <a:r>
              <a:rPr lang="en-US" sz="2000" dirty="0" smtClean="0"/>
              <a:t> (“police”) tries to distinguish between real and fake samples</a:t>
            </a:r>
            <a:endParaRPr lang="en-US" sz="2000" i="1" u="sng" dirty="0"/>
          </a:p>
          <a:p>
            <a:pPr>
              <a:buFontTx/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F7153-2FB3-4C54-9689-624241C3B70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GANs</a:t>
            </a:r>
            <a:endParaRPr lang="en-US" sz="3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3657600" y="4267200"/>
            <a:ext cx="3581400" cy="2438400"/>
            <a:chOff x="4800600" y="4191000"/>
            <a:chExt cx="3581400" cy="2438400"/>
          </a:xfrm>
        </p:grpSpPr>
        <p:grpSp>
          <p:nvGrpSpPr>
            <p:cNvPr id="13" name="Group 12"/>
            <p:cNvGrpSpPr/>
            <p:nvPr/>
          </p:nvGrpSpPr>
          <p:grpSpPr>
            <a:xfrm>
              <a:off x="4800600" y="4191000"/>
              <a:ext cx="3581400" cy="2438400"/>
              <a:chOff x="5181600" y="4191000"/>
              <a:chExt cx="3581400" cy="2438400"/>
            </a:xfrm>
          </p:grpSpPr>
          <p:pic>
            <p:nvPicPr>
              <p:cNvPr id="1026" name="Picture 2" descr="C:\Users\user\Desktop\35969012125c576bde8587faa95c4da6.gif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257800" y="4191000"/>
                <a:ext cx="3475037" cy="2390825"/>
              </a:xfrm>
              <a:prstGeom prst="rect">
                <a:avLst/>
              </a:prstGeom>
              <a:noFill/>
            </p:spPr>
          </p:pic>
          <p:sp>
            <p:nvSpPr>
              <p:cNvPr id="7" name="Rectangle 6"/>
              <p:cNvSpPr/>
              <p:nvPr/>
            </p:nvSpPr>
            <p:spPr>
              <a:xfrm>
                <a:off x="5181600" y="4343400"/>
                <a:ext cx="914400" cy="609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7010400" y="4419600"/>
                <a:ext cx="228600" cy="381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8305800" y="6096000"/>
                <a:ext cx="457200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 rot="21347734">
              <a:off x="7162800" y="4572000"/>
              <a:ext cx="457200" cy="57708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i="1" dirty="0" smtClean="0">
                  <a:latin typeface="Bradley Hand ITC" pitchFamily="66" charset="0"/>
                </a:rPr>
                <a:t>counterfeiters</a:t>
              </a:r>
              <a:endParaRPr lang="en-US" sz="1050" b="1" i="1" dirty="0">
                <a:latin typeface="Bradley Hand ITC" pitchFamily="66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172200" y="6172200"/>
              <a:ext cx="304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 rot="20115546">
              <a:off x="5971966" y="6037883"/>
              <a:ext cx="50455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i="1" dirty="0" smtClean="0">
                  <a:latin typeface="Aharoni" pitchFamily="2" charset="-79"/>
                  <a:cs typeface="Aharoni" pitchFamily="2" charset="-79"/>
                </a:rPr>
                <a:t>Fake</a:t>
              </a:r>
              <a:endParaRPr lang="en-US" sz="1000" b="1" i="1" dirty="0">
                <a:latin typeface="Aharoni" pitchFamily="2" charset="-79"/>
                <a:cs typeface="Aharoni" pitchFamily="2" charset="-79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 rot="20367132">
              <a:off x="6181279" y="6269664"/>
              <a:ext cx="293997" cy="1050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 rot="20367132">
              <a:off x="5962143" y="6044063"/>
              <a:ext cx="152177" cy="768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Footer Placeholder 7"/>
          <p:cNvSpPr txBox="1">
            <a:spLocks/>
          </p:cNvSpPr>
          <p:nvPr/>
        </p:nvSpPr>
        <p:spPr>
          <a:xfrm>
            <a:off x="0" y="6553200"/>
            <a:ext cx="838200" cy="304800"/>
          </a:xfrm>
          <a:prstGeom prst="rect">
            <a:avLst/>
          </a:prstGeom>
        </p:spPr>
        <p:txBody>
          <a:bodyPr vert="horz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Victoria Mazo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086600" y="6400800"/>
            <a:ext cx="16946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latin typeface="+mn-lt"/>
              </a:rPr>
              <a:t>I. </a:t>
            </a:r>
            <a:r>
              <a:rPr lang="en-US" sz="1100" dirty="0" err="1" smtClean="0">
                <a:latin typeface="+mn-lt"/>
              </a:rPr>
              <a:t>Goodfellow</a:t>
            </a:r>
            <a:r>
              <a:rPr lang="en-US" sz="1100" dirty="0" smtClean="0">
                <a:latin typeface="+mn-lt"/>
              </a:rPr>
              <a:t> et al. 2014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F7153-2FB3-4C54-9689-624241C3B70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GANs: training</a:t>
            </a:r>
            <a:endParaRPr lang="en-US" sz="3200" dirty="0"/>
          </a:p>
        </p:txBody>
      </p:sp>
      <p:sp>
        <p:nvSpPr>
          <p:cNvPr id="21" name="Footer Placeholder 7"/>
          <p:cNvSpPr txBox="1">
            <a:spLocks/>
          </p:cNvSpPr>
          <p:nvPr/>
        </p:nvSpPr>
        <p:spPr>
          <a:xfrm>
            <a:off x="0" y="6553200"/>
            <a:ext cx="838200" cy="304800"/>
          </a:xfrm>
          <a:prstGeom prst="rect">
            <a:avLst/>
          </a:prstGeom>
        </p:spPr>
        <p:txBody>
          <a:bodyPr vert="horz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Victoria Mazo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209800"/>
            <a:ext cx="7266609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629400" y="6477000"/>
            <a:ext cx="2514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+mn-lt"/>
              </a:rPr>
              <a:t>diagram credit – </a:t>
            </a:r>
            <a:r>
              <a:rPr lang="en-US" sz="1100" dirty="0" err="1" smtClean="0">
                <a:latin typeface="+mn-lt"/>
              </a:rPr>
              <a:t>Guim</a:t>
            </a:r>
            <a:r>
              <a:rPr lang="en-US" sz="1100" dirty="0" smtClean="0">
                <a:latin typeface="+mn-lt"/>
              </a:rPr>
              <a:t> </a:t>
            </a:r>
            <a:r>
              <a:rPr lang="en-US" sz="1100" dirty="0" err="1" smtClean="0">
                <a:latin typeface="+mn-lt"/>
              </a:rPr>
              <a:t>Perarnau</a:t>
            </a:r>
            <a:endParaRPr lang="en-US" sz="11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1277</TotalTime>
  <Words>548</Words>
  <Application>Microsoft Macintosh PowerPoint</Application>
  <PresentationFormat>On-screen Show (4:3)</PresentationFormat>
  <Paragraphs>252</Paragraphs>
  <Slides>37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Aharoni</vt:lpstr>
      <vt:lpstr>Bradley Hand ITC</vt:lpstr>
      <vt:lpstr>Calibri</vt:lpstr>
      <vt:lpstr>Georgia</vt:lpstr>
      <vt:lpstr>Times New Roman</vt:lpstr>
      <vt:lpstr>Trebuchet MS</vt:lpstr>
      <vt:lpstr>Wingdings 2</vt:lpstr>
      <vt:lpstr>Arial</vt:lpstr>
      <vt:lpstr>Urban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GANs</vt:lpstr>
      <vt:lpstr>GANs</vt:lpstr>
      <vt:lpstr>GANs</vt:lpstr>
      <vt:lpstr>GANs: training</vt:lpstr>
      <vt:lpstr>GANs: inference</vt:lpstr>
      <vt:lpstr>BEGAN – generated faces</vt:lpstr>
      <vt:lpstr>PowerPoint Presentation</vt:lpstr>
      <vt:lpstr>PowerPoint Presentation</vt:lpstr>
      <vt:lpstr>PowerPoint Presentation</vt:lpstr>
      <vt:lpstr>PowerPoint Presentation</vt:lpstr>
      <vt:lpstr>Bedrooms</vt:lpstr>
      <vt:lpstr>GANs: inference</vt:lpstr>
      <vt:lpstr>PowerPoint Presentation</vt:lpstr>
      <vt:lpstr>PowerPoint Presentation</vt:lpstr>
      <vt:lpstr>Conditional GAN</vt:lpstr>
      <vt:lpstr>StackGAN</vt:lpstr>
      <vt:lpstr>StackGAN</vt:lpstr>
      <vt:lpstr>Learning what and where to draw </vt:lpstr>
      <vt:lpstr> Image-to-image translation </vt:lpstr>
      <vt:lpstr>PowerPoint Presentation</vt:lpstr>
      <vt:lpstr>pix2pix</vt:lpstr>
      <vt:lpstr>UNIT</vt:lpstr>
      <vt:lpstr>UNIT</vt:lpstr>
      <vt:lpstr>DiscoGAN</vt:lpstr>
      <vt:lpstr>PowerPoint Presentation</vt:lpstr>
      <vt:lpstr>PowerPoint Presentation</vt:lpstr>
      <vt:lpstr>Single image super-resolution</vt:lpstr>
      <vt:lpstr>Segmentation with GANs</vt:lpstr>
      <vt:lpstr>Next frame prediction</vt:lpstr>
      <vt:lpstr>Summary</vt:lpstr>
      <vt:lpstr>Tutorials</vt:lpstr>
      <vt:lpstr>Questions  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Victoria Passov-Mazo</cp:lastModifiedBy>
  <cp:revision>438</cp:revision>
  <dcterms:created xsi:type="dcterms:W3CDTF">2017-03-26T19:22:52Z</dcterms:created>
  <dcterms:modified xsi:type="dcterms:W3CDTF">2017-04-05T13:36:08Z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TC011424121033</vt:lpwstr>
  </property>
</Properties>
</file>